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embeddedFontLst>
    <p:embeddedFont>
      <p:font typeface="Roboto"/>
      <p:regular r:id="rId54"/>
      <p:bold r:id="rId55"/>
      <p:italic r:id="rId56"/>
      <p:boldItalic r:id="rId57"/>
    </p:embeddedFont>
    <p:embeddedFont>
      <p:font typeface="Proxima Nova"/>
      <p:regular r:id="rId58"/>
      <p:bold r:id="rId59"/>
      <p:italic r:id="rId60"/>
      <p:boldItalic r:id="rId61"/>
    </p:embeddedFont>
    <p:embeddedFont>
      <p:font typeface="Nunito"/>
      <p:regular r:id="rId62"/>
      <p:bold r:id="rId63"/>
      <p:italic r:id="rId64"/>
      <p:boldItalic r:id="rId65"/>
    </p:embeddedFont>
    <p:embeddedFont>
      <p:font typeface="Montserrat"/>
      <p:regular r:id="rId66"/>
      <p:bold r:id="rId67"/>
      <p:italic r:id="rId68"/>
      <p:boldItalic r:id="rId69"/>
    </p:embeddedFont>
    <p:embeddedFont>
      <p:font typeface="Google Sans Medium"/>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GoogleSansMedium-boldItalic.fntdata"/><Relationship Id="rId72" Type="http://schemas.openxmlformats.org/officeDocument/2006/relationships/font" Target="fonts/GoogleSansMedium-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GoogleSansMedium-bold.fntdata"/><Relationship Id="rId70" Type="http://schemas.openxmlformats.org/officeDocument/2006/relationships/font" Target="fonts/GoogleSansMedium-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Nunito-regular.fntdata"/><Relationship Id="rId61" Type="http://schemas.openxmlformats.org/officeDocument/2006/relationships/font" Target="fonts/ProximaNova-boldItalic.fntdata"/><Relationship Id="rId20" Type="http://schemas.openxmlformats.org/officeDocument/2006/relationships/slide" Target="slides/slide16.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18.xml"/><Relationship Id="rId66" Type="http://schemas.openxmlformats.org/officeDocument/2006/relationships/font" Target="fonts/Montserrat-regular.fntdata"/><Relationship Id="rId21" Type="http://schemas.openxmlformats.org/officeDocument/2006/relationships/slide" Target="slides/slide17.xml"/><Relationship Id="rId65" Type="http://schemas.openxmlformats.org/officeDocument/2006/relationships/font" Target="fonts/Nunito-boldItalic.fntdata"/><Relationship Id="rId24" Type="http://schemas.openxmlformats.org/officeDocument/2006/relationships/slide" Target="slides/slide20.xml"/><Relationship Id="rId68" Type="http://schemas.openxmlformats.org/officeDocument/2006/relationships/font" Target="fonts/Montserrat-italic.fntdata"/><Relationship Id="rId23" Type="http://schemas.openxmlformats.org/officeDocument/2006/relationships/slide" Target="slides/slide19.xml"/><Relationship Id="rId67" Type="http://schemas.openxmlformats.org/officeDocument/2006/relationships/font" Target="fonts/Montserrat-bold.fntdata"/><Relationship Id="rId60" Type="http://schemas.openxmlformats.org/officeDocument/2006/relationships/font" Target="fonts/ProximaNova-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Roboto-bold.fntdata"/><Relationship Id="rId10" Type="http://schemas.openxmlformats.org/officeDocument/2006/relationships/slide" Target="slides/slide6.xml"/><Relationship Id="rId54" Type="http://schemas.openxmlformats.org/officeDocument/2006/relationships/font" Target="fonts/Roboto-regular.fntdata"/><Relationship Id="rId13" Type="http://schemas.openxmlformats.org/officeDocument/2006/relationships/slide" Target="slides/slide9.xml"/><Relationship Id="rId57" Type="http://schemas.openxmlformats.org/officeDocument/2006/relationships/font" Target="fonts/Roboto-boldItalic.fntdata"/><Relationship Id="rId12" Type="http://schemas.openxmlformats.org/officeDocument/2006/relationships/slide" Target="slides/slide8.xml"/><Relationship Id="rId56" Type="http://schemas.openxmlformats.org/officeDocument/2006/relationships/font" Target="fonts/Roboto-italic.fntdata"/><Relationship Id="rId15" Type="http://schemas.openxmlformats.org/officeDocument/2006/relationships/slide" Target="slides/slide11.xml"/><Relationship Id="rId59" Type="http://schemas.openxmlformats.org/officeDocument/2006/relationships/font" Target="fonts/ProximaNova-bold.fntdata"/><Relationship Id="rId14" Type="http://schemas.openxmlformats.org/officeDocument/2006/relationships/slide" Target="slides/slide10.xml"/><Relationship Id="rId58" Type="http://schemas.openxmlformats.org/officeDocument/2006/relationships/font" Target="fonts/ProximaNova-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ing.ai/ai-transformation-playbook/"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ing.ai/ai-transformation-playbook/"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ing.ai/ai-transformation-playbook/"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s/docs/Web/HTML" TargetMode="External"/><Relationship Id="rId3" Type="http://schemas.openxmlformats.org/officeDocument/2006/relationships/hyperlink" Target="https://www.w3schools.com/html/" TargetMode="External"/><Relationship Id="rId4" Type="http://schemas.openxmlformats.org/officeDocument/2006/relationships/hyperlink" Target="https://www.w3.org/People/Raggett/book4/ch02.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Glossary/HTML" TargetMode="External"/><Relationship Id="rId3" Type="http://schemas.openxmlformats.org/officeDocument/2006/relationships/hyperlink" Target="https://developer.mozilla.org/en-US/docs/Glossary/Element" TargetMode="External"/><Relationship Id="rId4" Type="http://schemas.openxmlformats.org/officeDocument/2006/relationships/hyperlink" Target="https://developer.mozilla.org/en-US/docs/Learn/HTML/Introduction_to_HTML/Getting_start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Learn/HTML/Introduction_to_HTML/Getting_started"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ttp.cat/" TargetMode="External"/><Relationship Id="rId3" Type="http://schemas.openxmlformats.org/officeDocument/2006/relationships/hyperlink" Target="https://httpstatusdogs.com/"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scrapy.org/en/latest/intro/tutorial.html"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e96b658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e96b658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fe96b6587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fe96b6587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 Course Contents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Local HTML Scraping:</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Basic HTML Structure, HTML Tags Explanation</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Packages Installation</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Scraping Usage, Local files</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Beautiful Soup find &amp; find_all() methods</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Web Browser Inspect tool</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Grab all Prices, Basic Scraping Project</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Website Scraping:</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Using the Requests Library to see a Website's HTML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Scraping a Production Website, Best practices for pulling info</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Looping through similar soup.find_all() objects</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Features addition:</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Prettifying the Jobs paragraph</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Jobs Filtration by owned skills</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latin typeface="Roboto"/>
                <a:ea typeface="Roboto"/>
                <a:cs typeface="Roboto"/>
                <a:sym typeface="Roboto"/>
              </a:rPr>
              <a:t>Setting up the Project to scrape every 10 minutes</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rPr lang="en" sz="1050">
                <a:solidFill>
                  <a:schemeClr val="dk1"/>
                </a:solidFill>
                <a:highlight>
                  <a:schemeClr val="lt1"/>
                </a:highlight>
                <a:latin typeface="Roboto"/>
                <a:ea typeface="Roboto"/>
                <a:cs typeface="Roboto"/>
                <a:sym typeface="Roboto"/>
              </a:rPr>
              <a:t>Storing the jobs paragraph in text files</a:t>
            </a:r>
            <a:endParaRPr sz="1050">
              <a:solidFill>
                <a:schemeClr val="dk1"/>
              </a:solidFill>
              <a:highlight>
                <a:schemeClr val="lt1"/>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e48049db3_2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e48049db3_2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bfbea16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bfbea16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e48049db3_2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e48049db3_2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https://towardsdatascience.com/data-wrangling-raw-to-clean-transformation-b30a27bf4b3b</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e48049db3_2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e48049db3_2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e48049db3_2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e48049db3_2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e48049db3_2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e48049db3_2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e48049db3_2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e48049db3_2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https://landing.ai/ai-transformation-playbook/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e48049db3_2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e48049db3_2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https://landing.ai/ai-transformation-playbook/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e48049db3_2_1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e48049db3_2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f12403d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f12403d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e48049db3_2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e48049db3_2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e48049db3_2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e48049db3_2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https://landing.ai/ai-transformation-playbook/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c3195e6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c3195e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https://growthhackers.com/growth-studies/airbnb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e48049db3_2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e48049db3_2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https://growthhackers.com/growth-studies/airbnb</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e48049db3_2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e48049db3_2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https://growthhackers.com/growth-studies/airbnb</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e48049db3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e48049db3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e48049db3_2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e48049db3_2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e48049db3_2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e48049db3_2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de48049db3_2_1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de48049db3_2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c2e4fe50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c2e4fe50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e48049db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e48049db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Surpass the limits of possible driven by intellectual curiosity.</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e48049db3_2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e48049db3_2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e48049db3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e48049db3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Platicar acerca de HTML, qué es , en qué consiste, cómo se formó y por que es importante para el internet.  </a:t>
            </a:r>
            <a:endParaRPr/>
          </a:p>
          <a:p>
            <a:pPr indent="0" lvl="0" marL="0" rtl="0" algn="l">
              <a:spcBef>
                <a:spcPts val="0"/>
              </a:spcBef>
              <a:spcAft>
                <a:spcPts val="0"/>
              </a:spcAft>
              <a:buNone/>
            </a:pPr>
            <a:r>
              <a:rPr lang="en"/>
              <a:t>Aqui algunas referencias : </a:t>
            </a:r>
            <a:r>
              <a:rPr lang="en" u="sng">
                <a:solidFill>
                  <a:schemeClr val="hlink"/>
                </a:solidFill>
                <a:hlinkClick r:id="rId2"/>
              </a:rPr>
              <a:t>https://developer.mozilla.org/es/docs/Web/HTML</a:t>
            </a:r>
            <a:r>
              <a:rPr lang="en"/>
              <a:t> </a:t>
            </a:r>
            <a:br>
              <a:rPr lang="en"/>
            </a:br>
            <a:r>
              <a:rPr lang="en" u="sng">
                <a:solidFill>
                  <a:schemeClr val="hlink"/>
                </a:solidFill>
                <a:hlinkClick r:id="rId3"/>
              </a:rPr>
              <a:t>https://www.w3schools.com/html/</a:t>
            </a:r>
            <a:br>
              <a:rPr lang="en"/>
            </a:br>
            <a:r>
              <a:rPr lang="en" u="sng">
                <a:solidFill>
                  <a:schemeClr val="hlink"/>
                </a:solidFill>
                <a:hlinkClick r:id="rId4"/>
              </a:rPr>
              <a:t>https://www.w3.org/People/Raggett/book4/ch02.html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e48049db3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e48049db3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00458B"/>
                </a:solidFill>
                <a:highlight>
                  <a:srgbClr val="FFFFFF"/>
                </a:highlight>
                <a:hlinkClick r:id="rId2">
                  <a:extLst>
                    <a:ext uri="{A12FA001-AC4F-418D-AE19-62706E023703}">
                      <ahyp:hlinkClr val="tx"/>
                    </a:ext>
                  </a:extLst>
                </a:hlinkClick>
              </a:rPr>
              <a:t>HTML</a:t>
            </a:r>
            <a:r>
              <a:rPr lang="en" sz="1200">
                <a:solidFill>
                  <a:srgbClr val="212121"/>
                </a:solidFill>
                <a:highlight>
                  <a:srgbClr val="FFFFFF"/>
                </a:highlight>
              </a:rPr>
              <a:t> (Lenguaje de marcado de hipertexto) no es un lenguaje de programación. Es un </a:t>
            </a:r>
            <a:r>
              <a:rPr i="1" lang="en" sz="1200">
                <a:solidFill>
                  <a:srgbClr val="212121"/>
                </a:solidFill>
                <a:highlight>
                  <a:srgbClr val="FFFFFF"/>
                </a:highlight>
              </a:rPr>
              <a:t>lenguaje de marcado</a:t>
            </a:r>
            <a:r>
              <a:rPr lang="en" sz="1200">
                <a:solidFill>
                  <a:srgbClr val="212121"/>
                </a:solidFill>
                <a:highlight>
                  <a:srgbClr val="FFFFFF"/>
                </a:highlight>
              </a:rPr>
              <a:t> que indica a los navegadores web cómo estructurar las páginas web que visita. Puede ser tan complicado o tan simple como el desarrollador web quiere que sea. HTML consta de una serie de </a:t>
            </a:r>
            <a:r>
              <a:rPr lang="en" sz="1200" u="sng">
                <a:solidFill>
                  <a:srgbClr val="00458B"/>
                </a:solidFill>
                <a:highlight>
                  <a:srgbClr val="FFFFFF"/>
                </a:highlight>
                <a:hlinkClick r:id="rId3">
                  <a:extLst>
                    <a:ext uri="{A12FA001-AC4F-418D-AE19-62706E023703}">
                      <ahyp:hlinkClr val="tx"/>
                    </a:ext>
                  </a:extLst>
                </a:hlinkClick>
              </a:rPr>
              <a:t>elementos,</a:t>
            </a:r>
            <a:r>
              <a:rPr lang="en" sz="1200">
                <a:solidFill>
                  <a:srgbClr val="212121"/>
                </a:solidFill>
                <a:highlight>
                  <a:srgbClr val="FFFFFF"/>
                </a:highlight>
              </a:rPr>
              <a:t>que se utilizan para encerrar, encapsular o </a:t>
            </a:r>
            <a:r>
              <a:rPr i="1" lang="en" sz="1200">
                <a:solidFill>
                  <a:srgbClr val="212121"/>
                </a:solidFill>
                <a:highlight>
                  <a:srgbClr val="FFFFFF"/>
                </a:highlight>
              </a:rPr>
              <a:t>marcar</a:t>
            </a:r>
            <a:r>
              <a:rPr lang="en" sz="1200">
                <a:solidFill>
                  <a:srgbClr val="212121"/>
                </a:solidFill>
                <a:highlight>
                  <a:srgbClr val="FFFFFF"/>
                </a:highlight>
              </a:rPr>
              <a:t> diferentes partes del contenido para hacerlo aparecer o actuar de cierta manera.  </a:t>
            </a:r>
            <a:r>
              <a:rPr b="1" lang="en" sz="1200">
                <a:solidFill>
                  <a:srgbClr val="212121"/>
                </a:solidFill>
                <a:highlight>
                  <a:srgbClr val="FFFFFF"/>
                </a:highlight>
              </a:rPr>
              <a:t>Source: </a:t>
            </a:r>
            <a:r>
              <a:rPr b="1" lang="en" u="sng">
                <a:solidFill>
                  <a:schemeClr val="hlink"/>
                </a:solidFill>
                <a:hlinkClick r:id="rId4"/>
              </a:rPr>
              <a:t>Getting started with HTML - Learn web development | MDN (mozilla.org)</a:t>
            </a:r>
            <a:endParaRPr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e48049db3_2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e48049db3_2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que esta por lo regular es la estructura basica representada gráficamente  de una pagina web utilizando algunas etiquetas, es importante  precisar que html5 es semantico (el nombre de las etiquetas da referencia a su uso)  de esta manera cada etiqueta tiene un uso específico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e48049db3_2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de48049db3_2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un poco la maquetación que se hacía antes con las etiquetas div vs la maquetación que se hace con las etiquetas que hay en html5</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e48049db3_2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de48049db3_2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codigo esta es la estructura básica de un documento html, que por lo regular se llama “index.html”, explicar cada uno de los tags principales y su uso,  Nota: para los siguientes ejemplos se puede utilizar “live coding” para que los participantes empiecen a descubrir que hace cada tag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e48049db3_2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de48049db3_2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en que consisten los atributos en una etiqueta de html, dar algunos ejemplos como style , class o id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e48049db3_2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e48049db3_2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rPr>
              <a:t>Los atributos contienen información adicional sobre el elemento que no aparecerá en el contenido. En este ejemplo, el atributo </a:t>
            </a:r>
            <a:r>
              <a:rPr b="1" lang="en" sz="1200">
                <a:solidFill>
                  <a:srgbClr val="212121"/>
                </a:solidFill>
                <a:highlight>
                  <a:srgbClr val="EEEEEE"/>
                </a:highlight>
                <a:latin typeface="Courier New"/>
                <a:ea typeface="Courier New"/>
                <a:cs typeface="Courier New"/>
                <a:sym typeface="Courier New"/>
              </a:rPr>
              <a:t>class</a:t>
            </a:r>
            <a:r>
              <a:rPr b="1" lang="en" sz="1200">
                <a:solidFill>
                  <a:srgbClr val="212121"/>
                </a:solidFill>
                <a:highlight>
                  <a:srgbClr val="FFFFFF"/>
                </a:highlight>
              </a:rPr>
              <a:t> </a:t>
            </a:r>
            <a:r>
              <a:rPr lang="en" sz="1200">
                <a:solidFill>
                  <a:srgbClr val="212121"/>
                </a:solidFill>
                <a:highlight>
                  <a:srgbClr val="FFFFFF"/>
                </a:highlight>
              </a:rPr>
              <a:t>es un nombre de identificación utilizado para tener como destino el elemento con información de estilo.</a:t>
            </a:r>
            <a:r>
              <a:rPr b="1" lang="en" sz="1200">
                <a:solidFill>
                  <a:srgbClr val="212121"/>
                </a:solidFill>
                <a:highlight>
                  <a:srgbClr val="FFFFFF"/>
                </a:highlight>
              </a:rPr>
              <a:t> Source: </a:t>
            </a:r>
            <a:r>
              <a:rPr b="1" lang="en" u="sng">
                <a:solidFill>
                  <a:schemeClr val="hlink"/>
                </a:solidFill>
                <a:hlinkClick r:id="rId2"/>
              </a:rPr>
              <a:t>Getting started with HTML - Learn web development | MDN (mozilla.org)</a:t>
            </a:r>
            <a:endParaRPr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e48049db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de48049db3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eee5e6c4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ceee5e6c4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e48049db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e48049db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Surpass the limits of possible driven by intellectual curiosity.</a:t>
            </a: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c2e4fe50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cc2e4fe50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de48049db3_2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de48049db3_2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de48049db3_2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de48049db3_2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https://http.cat/</a:t>
            </a:r>
            <a:endParaRPr/>
          </a:p>
          <a:p>
            <a:pPr indent="0" lvl="0" marL="0" rtl="0" algn="l">
              <a:spcBef>
                <a:spcPts val="0"/>
              </a:spcBef>
              <a:spcAft>
                <a:spcPts val="0"/>
              </a:spcAft>
              <a:buNone/>
            </a:pPr>
            <a:r>
              <a:rPr lang="en" u="sng">
                <a:solidFill>
                  <a:schemeClr val="hlink"/>
                </a:solidFill>
                <a:hlinkClick r:id="rId3"/>
              </a:rPr>
              <a:t>https://httpstatusdogs.com/</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e48049db3_2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de48049db3_2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cf12403db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cf12403db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https://docs.scrapy.org/en/latest/intro/tutorial.html</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de48049db3_2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de48049db3_2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e48049db3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e48049db3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c4ff05ae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c4ff05ae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e48049db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de48049db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c4ff05ae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cc4ff05ae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4b36ca4e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4b36ca4e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4b36ca4e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4b36ca4e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fe96b65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fe96b65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4add031d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4add031d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53413dd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53413dd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6.png"/><Relationship Id="rId4"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27" name="Shape 127"/>
        <p:cNvGrpSpPr/>
        <p:nvPr/>
      </p:nvGrpSpPr>
      <p:grpSpPr>
        <a:xfrm>
          <a:off x="0" y="0"/>
          <a:ext cx="0" cy="0"/>
          <a:chOff x="0" y="0"/>
          <a:chExt cx="0" cy="0"/>
        </a:xfrm>
      </p:grpSpPr>
      <p:sp>
        <p:nvSpPr>
          <p:cNvPr id="128" name="Google Shape;128;p3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3"/>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 name="Google Shape;131;p3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3" name="Shape 133"/>
        <p:cNvGrpSpPr/>
        <p:nvPr/>
      </p:nvGrpSpPr>
      <p:grpSpPr>
        <a:xfrm>
          <a:off x="0" y="0"/>
          <a:ext cx="0" cy="0"/>
          <a:chOff x="0" y="0"/>
          <a:chExt cx="0" cy="0"/>
        </a:xfrm>
      </p:grpSpPr>
      <p:sp>
        <p:nvSpPr>
          <p:cNvPr id="134" name="Google Shape;134;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5" name="Google Shape;135;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7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43.png"/><Relationship Id="rId5"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50.png"/><Relationship Id="rId5"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hyperlink" Target="https://community.growthhackers.com/posts/14668315?utm_source=manua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73.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6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61.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6.png"/><Relationship Id="rId4" Type="http://schemas.openxmlformats.org/officeDocument/2006/relationships/image" Target="../media/image63.png"/><Relationship Id="rId5"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72.png"/><Relationship Id="rId4" Type="http://schemas.openxmlformats.org/officeDocument/2006/relationships/image" Target="../media/image8.png"/><Relationship Id="rId5"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image" Target="../media/image64.jpg"/><Relationship Id="rId4" Type="http://schemas.openxmlformats.org/officeDocument/2006/relationships/image" Target="../media/image55.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7.gif"/><Relationship Id="rId5" Type="http://schemas.openxmlformats.org/officeDocument/2006/relationships/image" Target="../media/image24.png"/><Relationship Id="rId6" Type="http://schemas.openxmlformats.org/officeDocument/2006/relationships/hyperlink" Target="https://medium.com/@ememorato/el-decalogo-de-la-cultura-hacker-95a6a45b5d1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hyperlink" Target="https://docs.python-requests.org/en/mas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hyperlink" Target="https://scrapy.org/" TargetMode="External"/><Relationship Id="rId5"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72.png"/><Relationship Id="rId4" Type="http://schemas.openxmlformats.org/officeDocument/2006/relationships/image" Target="../media/image8.png"/><Relationship Id="rId5"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72.png"/><Relationship Id="rId4" Type="http://schemas.openxmlformats.org/officeDocument/2006/relationships/image" Target="../media/image8.png"/><Relationship Id="rId5"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7.gif"/><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duspviz.mit.edu/tutorials/python-scraping/" TargetMode="External"/><Relationship Id="rId5"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8"/>
          <p:cNvSpPr txBox="1"/>
          <p:nvPr/>
        </p:nvSpPr>
        <p:spPr>
          <a:xfrm>
            <a:off x="377100" y="157675"/>
            <a:ext cx="85797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441848"/>
                </a:solidFill>
                <a:latin typeface="Montserrat"/>
                <a:ea typeface="Montserrat"/>
                <a:cs typeface="Montserrat"/>
                <a:sym typeface="Montserrat"/>
              </a:rPr>
              <a:t>Web Scraping with Python - Beautiful Soup Crash Course</a:t>
            </a:r>
            <a:endParaRPr b="1" sz="2400">
              <a:solidFill>
                <a:srgbClr val="441848"/>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4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400">
              <a:solidFill>
                <a:srgbClr val="441848"/>
              </a:solidFill>
              <a:latin typeface="Montserrat"/>
              <a:ea typeface="Montserrat"/>
              <a:cs typeface="Montserrat"/>
              <a:sym typeface="Montserrat"/>
            </a:endParaRPr>
          </a:p>
        </p:txBody>
      </p:sp>
      <p:pic>
        <p:nvPicPr>
          <p:cNvPr id="222" name="Google Shape;222;p4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23" name="Google Shape;223;p48"/>
          <p:cNvSpPr txBox="1"/>
          <p:nvPr/>
        </p:nvSpPr>
        <p:spPr>
          <a:xfrm>
            <a:off x="1494450" y="1469338"/>
            <a:ext cx="6155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https://www.youtube.com/watch?v=XVv6mJpFOb0</a:t>
            </a:r>
            <a:endParaRPr b="1" sz="2100">
              <a:solidFill>
                <a:srgbClr val="441848"/>
              </a:solidFill>
              <a:highlight>
                <a:schemeClr val="lt1"/>
              </a:highlight>
              <a:latin typeface="Montserrat"/>
              <a:ea typeface="Montserrat"/>
              <a:cs typeface="Montserrat"/>
              <a:sym typeface="Montserrat"/>
            </a:endParaRPr>
          </a:p>
        </p:txBody>
      </p:sp>
      <p:pic>
        <p:nvPicPr>
          <p:cNvPr id="224" name="Google Shape;224;p48"/>
          <p:cNvPicPr preferRelativeResize="0"/>
          <p:nvPr/>
        </p:nvPicPr>
        <p:blipFill>
          <a:blip r:embed="rId4">
            <a:alphaModFix/>
          </a:blip>
          <a:stretch>
            <a:fillRect/>
          </a:stretch>
        </p:blipFill>
        <p:spPr>
          <a:xfrm>
            <a:off x="4872625" y="3579700"/>
            <a:ext cx="3602673" cy="411625"/>
          </a:xfrm>
          <a:prstGeom prst="rect">
            <a:avLst/>
          </a:prstGeom>
          <a:noFill/>
          <a:ln>
            <a:noFill/>
          </a:ln>
        </p:spPr>
      </p:pic>
      <p:pic>
        <p:nvPicPr>
          <p:cNvPr id="225" name="Google Shape;225;p48"/>
          <p:cNvPicPr preferRelativeResize="0"/>
          <p:nvPr/>
        </p:nvPicPr>
        <p:blipFill>
          <a:blip r:embed="rId5">
            <a:alphaModFix/>
          </a:blip>
          <a:stretch>
            <a:fillRect/>
          </a:stretch>
        </p:blipFill>
        <p:spPr>
          <a:xfrm>
            <a:off x="676250" y="2781025"/>
            <a:ext cx="3558716" cy="2008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31" name="Google Shape;231;p49"/>
          <p:cNvSpPr txBox="1"/>
          <p:nvPr/>
        </p:nvSpPr>
        <p:spPr>
          <a:xfrm>
            <a:off x="522550" y="2283973"/>
            <a:ext cx="41733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Data Engineering with Python by Paul Crickard</a:t>
            </a:r>
            <a:endParaRPr b="1" sz="2100">
              <a:solidFill>
                <a:srgbClr val="441848"/>
              </a:solidFill>
              <a:highlight>
                <a:srgbClr val="FFFFFF"/>
              </a:highlight>
              <a:latin typeface="Montserrat"/>
              <a:ea typeface="Montserrat"/>
              <a:cs typeface="Montserrat"/>
              <a:sym typeface="Montserrat"/>
            </a:endParaRPr>
          </a:p>
        </p:txBody>
      </p:sp>
      <p:sp>
        <p:nvSpPr>
          <p:cNvPr id="232" name="Google Shape;232;p4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33" name="Google Shape;233;p49"/>
          <p:cNvPicPr preferRelativeResize="0"/>
          <p:nvPr/>
        </p:nvPicPr>
        <p:blipFill>
          <a:blip r:embed="rId4">
            <a:alphaModFix/>
          </a:blip>
          <a:stretch>
            <a:fillRect/>
          </a:stretch>
        </p:blipFill>
        <p:spPr>
          <a:xfrm>
            <a:off x="5538000" y="972375"/>
            <a:ext cx="2853800" cy="35186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50"/>
          <p:cNvSpPr txBox="1"/>
          <p:nvPr/>
        </p:nvSpPr>
        <p:spPr>
          <a:xfrm>
            <a:off x="4693650" y="1371150"/>
            <a:ext cx="3819300" cy="24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WebscrappingEl método Hacker para obtener datos.</a:t>
            </a:r>
            <a:endParaRPr b="1" sz="3600">
              <a:solidFill>
                <a:srgbClr val="441848"/>
              </a:solidFill>
              <a:latin typeface="Montserrat"/>
              <a:ea typeface="Montserrat"/>
              <a:cs typeface="Montserrat"/>
              <a:sym typeface="Montserrat"/>
            </a:endParaRPr>
          </a:p>
        </p:txBody>
      </p:sp>
      <p:pic>
        <p:nvPicPr>
          <p:cNvPr id="239" name="Google Shape;239;p5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40" name="Google Shape;240;p5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41" name="Google Shape;241;p50"/>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242" name="Google Shape;242;p50"/>
          <p:cNvPicPr preferRelativeResize="0"/>
          <p:nvPr/>
        </p:nvPicPr>
        <p:blipFill>
          <a:blip r:embed="rId6">
            <a:alphaModFix/>
          </a:blip>
          <a:stretch>
            <a:fillRect/>
          </a:stretch>
        </p:blipFill>
        <p:spPr>
          <a:xfrm>
            <a:off x="-11" y="0"/>
            <a:ext cx="4041321" cy="5143500"/>
          </a:xfrm>
          <a:prstGeom prst="rect">
            <a:avLst/>
          </a:prstGeom>
          <a:noFill/>
          <a:ln>
            <a:noFill/>
          </a:ln>
        </p:spPr>
      </p:pic>
      <p:pic>
        <p:nvPicPr>
          <p:cNvPr id="243" name="Google Shape;243;p50"/>
          <p:cNvPicPr preferRelativeResize="0"/>
          <p:nvPr/>
        </p:nvPicPr>
        <p:blipFill rotWithShape="1">
          <a:blip r:embed="rId7">
            <a:alphaModFix/>
          </a:blip>
          <a:srcRect b="0" l="0" r="19575" t="0"/>
          <a:stretch/>
        </p:blipFill>
        <p:spPr>
          <a:xfrm>
            <a:off x="-2174026" y="0"/>
            <a:ext cx="6291525"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Web scrapping con Python</a:t>
            </a:r>
            <a:endParaRPr sz="2700"/>
          </a:p>
        </p:txBody>
      </p:sp>
      <p:pic>
        <p:nvPicPr>
          <p:cNvPr id="249" name="Google Shape;249;p5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50" name="Google Shape;250;p51"/>
          <p:cNvSpPr txBox="1"/>
          <p:nvPr/>
        </p:nvSpPr>
        <p:spPr>
          <a:xfrm>
            <a:off x="522550" y="1506725"/>
            <a:ext cx="33855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Descubrimiento.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Estructura.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Limpieza.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Enriquecimiento.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Validación.</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Publicación.</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251" name="Google Shape;251;p51"/>
          <p:cNvPicPr preferRelativeResize="0"/>
          <p:nvPr/>
        </p:nvPicPr>
        <p:blipFill>
          <a:blip r:embed="rId4">
            <a:alphaModFix/>
          </a:blip>
          <a:stretch>
            <a:fillRect/>
          </a:stretch>
        </p:blipFill>
        <p:spPr>
          <a:xfrm>
            <a:off x="3732200" y="905438"/>
            <a:ext cx="5224450" cy="36525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2"/>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El ciclo de vida (iterativo) de los datos</a:t>
            </a:r>
            <a:endParaRPr sz="2700"/>
          </a:p>
        </p:txBody>
      </p:sp>
      <p:pic>
        <p:nvPicPr>
          <p:cNvPr id="257" name="Google Shape;257;p5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58" name="Google Shape;258;p52"/>
          <p:cNvPicPr preferRelativeResize="0"/>
          <p:nvPr/>
        </p:nvPicPr>
        <p:blipFill>
          <a:blip r:embed="rId4">
            <a:alphaModFix/>
          </a:blip>
          <a:stretch>
            <a:fillRect/>
          </a:stretch>
        </p:blipFill>
        <p:spPr>
          <a:xfrm>
            <a:off x="94950" y="1561996"/>
            <a:ext cx="9143999" cy="19603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3"/>
          <p:cNvSpPr txBox="1"/>
          <p:nvPr/>
        </p:nvSpPr>
        <p:spPr>
          <a:xfrm>
            <a:off x="297000" y="257725"/>
            <a:ext cx="8550000" cy="6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441848"/>
                </a:solidFill>
                <a:latin typeface="Montserrat"/>
                <a:ea typeface="Montserrat"/>
                <a:cs typeface="Montserrat"/>
                <a:sym typeface="Montserrat"/>
              </a:rPr>
              <a:t>¿Cuántas dispositivos hay en el mundo conectados?</a:t>
            </a:r>
            <a:endParaRPr sz="2400"/>
          </a:p>
        </p:txBody>
      </p:sp>
      <p:pic>
        <p:nvPicPr>
          <p:cNvPr id="264" name="Google Shape;264;p5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65" name="Google Shape;265;p53"/>
          <p:cNvPicPr preferRelativeResize="0"/>
          <p:nvPr/>
        </p:nvPicPr>
        <p:blipFill>
          <a:blip r:embed="rId4">
            <a:alphaModFix/>
          </a:blip>
          <a:stretch>
            <a:fillRect/>
          </a:stretch>
        </p:blipFill>
        <p:spPr>
          <a:xfrm>
            <a:off x="889412" y="858925"/>
            <a:ext cx="7056374" cy="3969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71" name="Google Shape;271;p54"/>
          <p:cNvPicPr preferRelativeResize="0"/>
          <p:nvPr/>
        </p:nvPicPr>
        <p:blipFill>
          <a:blip r:embed="rId4">
            <a:alphaModFix/>
          </a:blip>
          <a:stretch>
            <a:fillRect/>
          </a:stretch>
        </p:blipFill>
        <p:spPr>
          <a:xfrm>
            <a:off x="152400" y="1011325"/>
            <a:ext cx="3930028" cy="3979775"/>
          </a:xfrm>
          <a:prstGeom prst="rect">
            <a:avLst/>
          </a:prstGeom>
          <a:noFill/>
          <a:ln>
            <a:noFill/>
          </a:ln>
        </p:spPr>
      </p:pic>
      <p:sp>
        <p:nvSpPr>
          <p:cNvPr id="272" name="Google Shape;272;p54"/>
          <p:cNvSpPr txBox="1"/>
          <p:nvPr/>
        </p:nvSpPr>
        <p:spPr>
          <a:xfrm>
            <a:off x="297000" y="257725"/>
            <a:ext cx="8550000" cy="60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441848"/>
                </a:solidFill>
                <a:latin typeface="Montserrat"/>
                <a:ea typeface="Montserrat"/>
                <a:cs typeface="Montserrat"/>
                <a:sym typeface="Montserrat"/>
              </a:rPr>
              <a:t>Robert Morris, ex-convicto por preguntón.</a:t>
            </a:r>
            <a:endParaRPr sz="2400"/>
          </a:p>
        </p:txBody>
      </p:sp>
      <p:sp>
        <p:nvSpPr>
          <p:cNvPr id="273" name="Google Shape;273;p54"/>
          <p:cNvSpPr txBox="1"/>
          <p:nvPr/>
        </p:nvSpPr>
        <p:spPr>
          <a:xfrm>
            <a:off x="4680300" y="1640075"/>
            <a:ext cx="39300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Conoce a RTM, el primer ex-convicto por delitos digitales en 1988.</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Creó una pieza de software que pretendía comprender cuántas computadoras estaban conectadas </a:t>
            </a:r>
            <a:endParaRPr sz="18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5"/>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A mayor tamaño de dataset, mejor precisión.</a:t>
            </a:r>
            <a:endParaRPr>
              <a:solidFill>
                <a:srgbClr val="441848"/>
              </a:solidFill>
            </a:endParaRPr>
          </a:p>
        </p:txBody>
      </p:sp>
      <p:pic>
        <p:nvPicPr>
          <p:cNvPr id="279" name="Google Shape;279;p55"/>
          <p:cNvPicPr preferRelativeResize="0"/>
          <p:nvPr/>
        </p:nvPicPr>
        <p:blipFill>
          <a:blip r:embed="rId3">
            <a:alphaModFix/>
          </a:blip>
          <a:stretch>
            <a:fillRect/>
          </a:stretch>
        </p:blipFill>
        <p:spPr>
          <a:xfrm>
            <a:off x="1301225" y="681717"/>
            <a:ext cx="6541528" cy="41569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6"/>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Andrew Ng</a:t>
            </a:r>
            <a:endParaRPr>
              <a:solidFill>
                <a:srgbClr val="441848"/>
              </a:solidFill>
            </a:endParaRPr>
          </a:p>
        </p:txBody>
      </p:sp>
      <p:pic>
        <p:nvPicPr>
          <p:cNvPr id="285" name="Google Shape;285;p56"/>
          <p:cNvPicPr preferRelativeResize="0"/>
          <p:nvPr/>
        </p:nvPicPr>
        <p:blipFill>
          <a:blip r:embed="rId3">
            <a:alphaModFix/>
          </a:blip>
          <a:stretch>
            <a:fillRect/>
          </a:stretch>
        </p:blipFill>
        <p:spPr>
          <a:xfrm>
            <a:off x="928675" y="914400"/>
            <a:ext cx="7286625" cy="3619500"/>
          </a:xfrm>
          <a:prstGeom prst="rect">
            <a:avLst/>
          </a:prstGeom>
          <a:noFill/>
          <a:ln>
            <a:noFill/>
          </a:ln>
        </p:spPr>
      </p:pic>
      <p:pic>
        <p:nvPicPr>
          <p:cNvPr id="286" name="Google Shape;286;p5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p57"/>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Arquitectura de un proyecto en GCP</a:t>
            </a:r>
            <a:endParaRPr>
              <a:solidFill>
                <a:srgbClr val="441848"/>
              </a:solidFill>
            </a:endParaRPr>
          </a:p>
        </p:txBody>
      </p:sp>
      <p:pic>
        <p:nvPicPr>
          <p:cNvPr id="292" name="Google Shape;292;p57"/>
          <p:cNvPicPr preferRelativeResize="0"/>
          <p:nvPr/>
        </p:nvPicPr>
        <p:blipFill>
          <a:blip r:embed="rId3">
            <a:alphaModFix/>
          </a:blip>
          <a:stretch>
            <a:fillRect/>
          </a:stretch>
        </p:blipFill>
        <p:spPr>
          <a:xfrm>
            <a:off x="152400" y="834117"/>
            <a:ext cx="8839197" cy="38829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0"/>
          <p:cNvSpPr txBox="1"/>
          <p:nvPr/>
        </p:nvSpPr>
        <p:spPr>
          <a:xfrm>
            <a:off x="3824125" y="1582050"/>
            <a:ext cx="4758600" cy="19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Web Scrapping: El método hacker de obtener datos.</a:t>
            </a:r>
            <a:endParaRPr b="1" sz="3600">
              <a:solidFill>
                <a:srgbClr val="441848"/>
              </a:solidFill>
              <a:latin typeface="Montserrat"/>
              <a:ea typeface="Montserrat"/>
              <a:cs typeface="Montserrat"/>
              <a:sym typeface="Montserrat"/>
            </a:endParaRPr>
          </a:p>
        </p:txBody>
      </p:sp>
      <p:pic>
        <p:nvPicPr>
          <p:cNvPr id="162" name="Google Shape;162;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3" name="Google Shape;163;p4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64" name="Google Shape;164;p4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 name="Shape 296"/>
        <p:cNvGrpSpPr/>
        <p:nvPr/>
      </p:nvGrpSpPr>
      <p:grpSpPr>
        <a:xfrm>
          <a:off x="0" y="0"/>
          <a:ext cx="0" cy="0"/>
          <a:chOff x="0" y="0"/>
          <a:chExt cx="0" cy="0"/>
        </a:xfrm>
      </p:grpSpPr>
      <p:sp>
        <p:nvSpPr>
          <p:cNvPr id="297" name="Google Shape;297;p58"/>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2x más datos YoY</a:t>
            </a:r>
            <a:endParaRPr>
              <a:solidFill>
                <a:srgbClr val="441848"/>
              </a:solidFill>
            </a:endParaRPr>
          </a:p>
        </p:txBody>
      </p:sp>
      <p:pic>
        <p:nvPicPr>
          <p:cNvPr id="298" name="Google Shape;298;p58"/>
          <p:cNvPicPr preferRelativeResize="0"/>
          <p:nvPr/>
        </p:nvPicPr>
        <p:blipFill>
          <a:blip r:embed="rId3">
            <a:alphaModFix/>
          </a:blip>
          <a:stretch>
            <a:fillRect/>
          </a:stretch>
        </p:blipFill>
        <p:spPr>
          <a:xfrm>
            <a:off x="1301225" y="681717"/>
            <a:ext cx="6541528" cy="4156984"/>
          </a:xfrm>
          <a:prstGeom prst="rect">
            <a:avLst/>
          </a:prstGeom>
          <a:noFill/>
          <a:ln>
            <a:noFill/>
          </a:ln>
        </p:spPr>
      </p:pic>
      <p:pic>
        <p:nvPicPr>
          <p:cNvPr id="299" name="Google Shape;299;p58"/>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3" name="Shape 303"/>
        <p:cNvGrpSpPr/>
        <p:nvPr/>
      </p:nvGrpSpPr>
      <p:grpSpPr>
        <a:xfrm>
          <a:off x="0" y="0"/>
          <a:ext cx="0" cy="0"/>
          <a:chOff x="0" y="0"/>
          <a:chExt cx="0" cy="0"/>
        </a:xfrm>
      </p:grpSpPr>
      <p:sp>
        <p:nvSpPr>
          <p:cNvPr id="304" name="Google Shape;304;p59"/>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2x más datos YoY</a:t>
            </a:r>
            <a:endParaRPr>
              <a:solidFill>
                <a:srgbClr val="441848"/>
              </a:solidFill>
            </a:endParaRPr>
          </a:p>
        </p:txBody>
      </p:sp>
      <p:pic>
        <p:nvPicPr>
          <p:cNvPr id="305" name="Google Shape;305;p59"/>
          <p:cNvPicPr preferRelativeResize="0"/>
          <p:nvPr/>
        </p:nvPicPr>
        <p:blipFill>
          <a:blip r:embed="rId3">
            <a:alphaModFix/>
          </a:blip>
          <a:stretch>
            <a:fillRect/>
          </a:stretch>
        </p:blipFill>
        <p:spPr>
          <a:xfrm>
            <a:off x="1301225" y="681717"/>
            <a:ext cx="6541528" cy="4156984"/>
          </a:xfrm>
          <a:prstGeom prst="rect">
            <a:avLst/>
          </a:prstGeom>
          <a:noFill/>
          <a:ln>
            <a:noFill/>
          </a:ln>
        </p:spPr>
      </p:pic>
      <p:pic>
        <p:nvPicPr>
          <p:cNvPr id="306" name="Google Shape;306;p59"/>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307" name="Google Shape;307;p59"/>
          <p:cNvPicPr preferRelativeResize="0"/>
          <p:nvPr/>
        </p:nvPicPr>
        <p:blipFill>
          <a:blip r:embed="rId5">
            <a:alphaModFix/>
          </a:blip>
          <a:stretch>
            <a:fillRect/>
          </a:stretch>
        </p:blipFill>
        <p:spPr>
          <a:xfrm>
            <a:off x="2000250" y="0"/>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60"/>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La historia que nadie cuenta de Airbnb</a:t>
            </a:r>
            <a:endParaRPr sz="3000"/>
          </a:p>
        </p:txBody>
      </p:sp>
      <p:pic>
        <p:nvPicPr>
          <p:cNvPr id="313" name="Google Shape;313;p6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14" name="Google Shape;314;p60"/>
          <p:cNvPicPr preferRelativeResize="0"/>
          <p:nvPr/>
        </p:nvPicPr>
        <p:blipFill>
          <a:blip r:embed="rId4">
            <a:alphaModFix/>
          </a:blip>
          <a:stretch>
            <a:fillRect/>
          </a:stretch>
        </p:blipFill>
        <p:spPr>
          <a:xfrm>
            <a:off x="1056400" y="974650"/>
            <a:ext cx="7031200" cy="3572000"/>
          </a:xfrm>
          <a:prstGeom prst="rect">
            <a:avLst/>
          </a:prstGeom>
          <a:noFill/>
          <a:ln>
            <a:noFill/>
          </a:ln>
        </p:spPr>
      </p:pic>
      <p:pic>
        <p:nvPicPr>
          <p:cNvPr id="315" name="Google Shape;315;p60"/>
          <p:cNvPicPr preferRelativeResize="0"/>
          <p:nvPr/>
        </p:nvPicPr>
        <p:blipFill>
          <a:blip r:embed="rId5">
            <a:alphaModFix/>
          </a:blip>
          <a:stretch>
            <a:fillRect/>
          </a:stretch>
        </p:blipFill>
        <p:spPr>
          <a:xfrm>
            <a:off x="1707238" y="3307825"/>
            <a:ext cx="1985285" cy="62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1"/>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La arquitectura de datos en Airbnb.</a:t>
            </a:r>
            <a:endParaRPr b="1" sz="3000">
              <a:solidFill>
                <a:srgbClr val="441848"/>
              </a:solidFill>
              <a:latin typeface="Montserrat"/>
              <a:ea typeface="Montserrat"/>
              <a:cs typeface="Montserrat"/>
              <a:sym typeface="Montserrat"/>
            </a:endParaRPr>
          </a:p>
        </p:txBody>
      </p:sp>
      <p:pic>
        <p:nvPicPr>
          <p:cNvPr id="321" name="Google Shape;321;p6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22" name="Google Shape;322;p61"/>
          <p:cNvPicPr preferRelativeResize="0"/>
          <p:nvPr/>
        </p:nvPicPr>
        <p:blipFill>
          <a:blip r:embed="rId4">
            <a:alphaModFix/>
          </a:blip>
          <a:stretch>
            <a:fillRect/>
          </a:stretch>
        </p:blipFill>
        <p:spPr>
          <a:xfrm>
            <a:off x="502950" y="2651388"/>
            <a:ext cx="1765150" cy="551600"/>
          </a:xfrm>
          <a:prstGeom prst="rect">
            <a:avLst/>
          </a:prstGeom>
          <a:noFill/>
          <a:ln>
            <a:noFill/>
          </a:ln>
        </p:spPr>
      </p:pic>
      <p:pic>
        <p:nvPicPr>
          <p:cNvPr id="323" name="Google Shape;323;p61"/>
          <p:cNvPicPr preferRelativeResize="0"/>
          <p:nvPr/>
        </p:nvPicPr>
        <p:blipFill>
          <a:blip r:embed="rId5">
            <a:alphaModFix/>
          </a:blip>
          <a:stretch>
            <a:fillRect/>
          </a:stretch>
        </p:blipFill>
        <p:spPr>
          <a:xfrm>
            <a:off x="2984899" y="1247625"/>
            <a:ext cx="5971750" cy="3359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2"/>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La historia que nadie cuenta de Airbnb</a:t>
            </a:r>
            <a:endParaRPr b="1" sz="3000">
              <a:solidFill>
                <a:srgbClr val="441848"/>
              </a:solidFill>
              <a:latin typeface="Montserrat"/>
              <a:ea typeface="Montserrat"/>
              <a:cs typeface="Montserrat"/>
              <a:sym typeface="Montserrat"/>
            </a:endParaRPr>
          </a:p>
        </p:txBody>
      </p:sp>
      <p:pic>
        <p:nvPicPr>
          <p:cNvPr id="329" name="Google Shape;329;p6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30" name="Google Shape;330;p62"/>
          <p:cNvSpPr txBox="1"/>
          <p:nvPr/>
        </p:nvSpPr>
        <p:spPr>
          <a:xfrm>
            <a:off x="598300" y="1836000"/>
            <a:ext cx="7688700" cy="171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41848"/>
                </a:solidFill>
                <a:latin typeface="Montserrat"/>
                <a:ea typeface="Montserrat"/>
                <a:cs typeface="Montserrat"/>
                <a:sym typeface="Montserrat"/>
              </a:rPr>
              <a:t>Puedes conocer más acerca de esta historia en:</a:t>
            </a:r>
            <a:endParaRPr sz="24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4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400" u="sng">
                <a:solidFill>
                  <a:schemeClr val="hlink"/>
                </a:solidFill>
                <a:latin typeface="Montserrat"/>
                <a:ea typeface="Montserrat"/>
                <a:cs typeface="Montserrat"/>
                <a:sym typeface="Montserrat"/>
                <a:hlinkClick r:id="rId4"/>
              </a:rPr>
              <a:t>Click acá</a:t>
            </a:r>
            <a:endParaRPr b="1" sz="2400">
              <a:solidFill>
                <a:srgbClr val="441848"/>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pic>
        <p:nvPicPr>
          <p:cNvPr id="335" name="Google Shape;335;p63"/>
          <p:cNvPicPr preferRelativeResize="0"/>
          <p:nvPr/>
        </p:nvPicPr>
        <p:blipFill>
          <a:blip r:embed="rId3">
            <a:alphaModFix/>
          </a:blip>
          <a:stretch>
            <a:fillRect/>
          </a:stretch>
        </p:blipFill>
        <p:spPr>
          <a:xfrm>
            <a:off x="-12" y="12"/>
            <a:ext cx="9186880" cy="6890160"/>
          </a:xfrm>
          <a:prstGeom prst="rect">
            <a:avLst/>
          </a:prstGeom>
          <a:noFill/>
          <a:ln>
            <a:noFill/>
          </a:ln>
        </p:spPr>
      </p:pic>
      <p:sp>
        <p:nvSpPr>
          <p:cNvPr id="336" name="Google Shape;336;p63"/>
          <p:cNvSpPr/>
          <p:nvPr/>
        </p:nvSpPr>
        <p:spPr>
          <a:xfrm>
            <a:off x="1437875" y="2176050"/>
            <a:ext cx="6021600" cy="7914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3"/>
          <p:cNvSpPr txBox="1"/>
          <p:nvPr/>
        </p:nvSpPr>
        <p:spPr>
          <a:xfrm>
            <a:off x="502950" y="2261550"/>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Montserrat"/>
                <a:ea typeface="Montserrat"/>
                <a:cs typeface="Montserrat"/>
                <a:sym typeface="Montserrat"/>
              </a:rPr>
              <a:t>Una última historia: Google</a:t>
            </a:r>
            <a:endParaRPr sz="3000">
              <a:solidFill>
                <a:schemeClr val="lt1"/>
              </a:solidFill>
            </a:endParaRPr>
          </a:p>
        </p:txBody>
      </p:sp>
      <p:pic>
        <p:nvPicPr>
          <p:cNvPr id="338" name="Google Shape;338;p6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64"/>
          <p:cNvSpPr txBox="1"/>
          <p:nvPr/>
        </p:nvSpPr>
        <p:spPr>
          <a:xfrm>
            <a:off x="1500000" y="1812450"/>
            <a:ext cx="6144000" cy="15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Ejemplo: Los arácnidos</a:t>
            </a:r>
            <a:endParaRPr b="1"/>
          </a:p>
        </p:txBody>
      </p:sp>
      <p:pic>
        <p:nvPicPr>
          <p:cNvPr id="344" name="Google Shape;344;p6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45" name="Google Shape;345;p6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46" name="Google Shape;346;p64"/>
          <p:cNvPicPr preferRelativeResize="0"/>
          <p:nvPr/>
        </p:nvPicPr>
        <p:blipFill>
          <a:blip r:embed="rId5">
            <a:alphaModFix/>
          </a:blip>
          <a:stretch>
            <a:fillRect/>
          </a:stretch>
        </p:blipFill>
        <p:spPr>
          <a:xfrm>
            <a:off x="891850" y="63750"/>
            <a:ext cx="7105249" cy="47391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5"/>
          <p:cNvSpPr txBox="1"/>
          <p:nvPr/>
        </p:nvSpPr>
        <p:spPr>
          <a:xfrm>
            <a:off x="1500000" y="1812450"/>
            <a:ext cx="6144000" cy="15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Ejemplo: Los arácnidos</a:t>
            </a:r>
            <a:endParaRPr b="1"/>
          </a:p>
        </p:txBody>
      </p:sp>
      <p:pic>
        <p:nvPicPr>
          <p:cNvPr id="352" name="Google Shape;352;p6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53" name="Google Shape;353;p65"/>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54" name="Google Shape;354;p65"/>
          <p:cNvPicPr preferRelativeResize="0"/>
          <p:nvPr/>
        </p:nvPicPr>
        <p:blipFill>
          <a:blip r:embed="rId5">
            <a:alphaModFix/>
          </a:blip>
          <a:stretch>
            <a:fillRect/>
          </a:stretch>
        </p:blipFill>
        <p:spPr>
          <a:xfrm>
            <a:off x="1164794" y="0"/>
            <a:ext cx="6814411"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6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60" name="Google Shape;360;p6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61" name="Google Shape;361;p66"/>
          <p:cNvPicPr preferRelativeResize="0"/>
          <p:nvPr/>
        </p:nvPicPr>
        <p:blipFill>
          <a:blip r:embed="rId5">
            <a:alphaModFix/>
          </a:blip>
          <a:stretch>
            <a:fillRect/>
          </a:stretch>
        </p:blipFill>
        <p:spPr>
          <a:xfrm>
            <a:off x="0" y="874514"/>
            <a:ext cx="9144000" cy="30896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7"/>
          <p:cNvSpPr txBox="1"/>
          <p:nvPr/>
        </p:nvSpPr>
        <p:spPr>
          <a:xfrm>
            <a:off x="4680500" y="1393050"/>
            <a:ext cx="3969300" cy="24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Etiquetas HTML</a:t>
            </a:r>
            <a:endParaRPr b="1" sz="3600">
              <a:solidFill>
                <a:srgbClr val="441848"/>
              </a:solidFill>
              <a:latin typeface="Montserrat"/>
              <a:ea typeface="Montserrat"/>
              <a:cs typeface="Montserrat"/>
              <a:sym typeface="Montserrat"/>
            </a:endParaRPr>
          </a:p>
        </p:txBody>
      </p:sp>
      <p:pic>
        <p:nvPicPr>
          <p:cNvPr id="367" name="Google Shape;367;p6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68" name="Google Shape;368;p67"/>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69" name="Google Shape;369;p67"/>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8" name="Shape 168"/>
        <p:cNvGrpSpPr/>
        <p:nvPr/>
      </p:nvGrpSpPr>
      <p:grpSpPr>
        <a:xfrm>
          <a:off x="0" y="0"/>
          <a:ext cx="0" cy="0"/>
          <a:chOff x="0" y="0"/>
          <a:chExt cx="0" cy="0"/>
        </a:xfrm>
      </p:grpSpPr>
      <p:pic>
        <p:nvPicPr>
          <p:cNvPr id="169" name="Google Shape;169;p41"/>
          <p:cNvPicPr preferRelativeResize="0"/>
          <p:nvPr/>
        </p:nvPicPr>
        <p:blipFill>
          <a:blip r:embed="rId3">
            <a:alphaModFix/>
          </a:blip>
          <a:stretch>
            <a:fillRect/>
          </a:stretch>
        </p:blipFill>
        <p:spPr>
          <a:xfrm>
            <a:off x="708850" y="0"/>
            <a:ext cx="7726287" cy="5143499"/>
          </a:xfrm>
          <a:prstGeom prst="rect">
            <a:avLst/>
          </a:prstGeom>
          <a:noFill/>
          <a:ln>
            <a:noFill/>
          </a:ln>
        </p:spPr>
      </p:pic>
      <p:sp>
        <p:nvSpPr>
          <p:cNvPr id="170" name="Google Shape;170;p41"/>
          <p:cNvSpPr/>
          <p:nvPr/>
        </p:nvSpPr>
        <p:spPr>
          <a:xfrm>
            <a:off x="8430725" y="4500575"/>
            <a:ext cx="593400" cy="52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8"/>
          <p:cNvSpPr txBox="1"/>
          <p:nvPr/>
        </p:nvSpPr>
        <p:spPr>
          <a:xfrm>
            <a:off x="502950" y="106150"/>
            <a:ext cx="8138100" cy="6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a:solidFill>
                  <a:srgbClr val="441848"/>
                </a:solidFill>
                <a:latin typeface="Montserrat"/>
                <a:ea typeface="Montserrat"/>
                <a:cs typeface="Montserrat"/>
                <a:sym typeface="Montserrat"/>
              </a:rPr>
              <a:t>Recordando: </a:t>
            </a:r>
            <a:r>
              <a:rPr b="1" lang="en" sz="2700">
                <a:solidFill>
                  <a:srgbClr val="441848"/>
                </a:solidFill>
                <a:latin typeface="Montserrat"/>
                <a:ea typeface="Montserrat"/>
                <a:cs typeface="Montserrat"/>
                <a:sym typeface="Montserrat"/>
              </a:rPr>
              <a:t>Arquitectura Cliente Servidor</a:t>
            </a:r>
            <a:endParaRPr b="1" sz="2700">
              <a:solidFill>
                <a:srgbClr val="441848"/>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27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700">
              <a:solidFill>
                <a:srgbClr val="441848"/>
              </a:solidFill>
              <a:latin typeface="Montserrat"/>
              <a:ea typeface="Montserrat"/>
              <a:cs typeface="Montserrat"/>
              <a:sym typeface="Montserrat"/>
            </a:endParaRPr>
          </a:p>
        </p:txBody>
      </p:sp>
      <p:pic>
        <p:nvPicPr>
          <p:cNvPr id="375" name="Google Shape;375;p6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76" name="Google Shape;376;p68"/>
          <p:cNvPicPr preferRelativeResize="0"/>
          <p:nvPr/>
        </p:nvPicPr>
        <p:blipFill>
          <a:blip r:embed="rId4">
            <a:alphaModFix/>
          </a:blip>
          <a:stretch>
            <a:fillRect/>
          </a:stretch>
        </p:blipFill>
        <p:spPr>
          <a:xfrm>
            <a:off x="1243912" y="836225"/>
            <a:ext cx="6656188" cy="4069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9"/>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rgbClr val="441848"/>
                </a:solidFill>
              </a:rPr>
              <a:t>¿Qué es </a:t>
            </a:r>
            <a:r>
              <a:rPr lang="en" sz="3000">
                <a:solidFill>
                  <a:srgbClr val="441848"/>
                </a:solidFill>
              </a:rPr>
              <a:t>HTML?</a:t>
            </a:r>
            <a:endParaRPr/>
          </a:p>
        </p:txBody>
      </p:sp>
      <p:pic>
        <p:nvPicPr>
          <p:cNvPr id="382" name="Google Shape;382;p69"/>
          <p:cNvPicPr preferRelativeResize="0"/>
          <p:nvPr/>
        </p:nvPicPr>
        <p:blipFill>
          <a:blip r:embed="rId3">
            <a:alphaModFix/>
          </a:blip>
          <a:stretch>
            <a:fillRect/>
          </a:stretch>
        </p:blipFill>
        <p:spPr>
          <a:xfrm>
            <a:off x="311700" y="781400"/>
            <a:ext cx="4025650" cy="4025650"/>
          </a:xfrm>
          <a:prstGeom prst="rect">
            <a:avLst/>
          </a:prstGeom>
          <a:noFill/>
          <a:ln>
            <a:noFill/>
          </a:ln>
        </p:spPr>
      </p:pic>
      <p:sp>
        <p:nvSpPr>
          <p:cNvPr id="383" name="Google Shape;383;p69"/>
          <p:cNvSpPr txBox="1"/>
          <p:nvPr>
            <p:ph idx="4294967295" type="ctrTitle"/>
          </p:nvPr>
        </p:nvSpPr>
        <p:spPr>
          <a:xfrm>
            <a:off x="5704175" y="1471225"/>
            <a:ext cx="2577900" cy="26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9900FF"/>
                </a:solidFill>
              </a:rPr>
              <a:t>H</a:t>
            </a:r>
            <a:r>
              <a:rPr lang="en" sz="3200"/>
              <a:t>yper</a:t>
            </a:r>
            <a:endParaRPr sz="3200"/>
          </a:p>
          <a:p>
            <a:pPr indent="0" lvl="0" marL="0" rtl="0" algn="l">
              <a:spcBef>
                <a:spcPts val="0"/>
              </a:spcBef>
              <a:spcAft>
                <a:spcPts val="0"/>
              </a:spcAft>
              <a:buNone/>
            </a:pPr>
            <a:r>
              <a:rPr lang="en" sz="3200">
                <a:solidFill>
                  <a:srgbClr val="9900FF"/>
                </a:solidFill>
              </a:rPr>
              <a:t>T</a:t>
            </a:r>
            <a:r>
              <a:rPr lang="en" sz="3200"/>
              <a:t>ext</a:t>
            </a:r>
            <a:endParaRPr sz="3200"/>
          </a:p>
          <a:p>
            <a:pPr indent="0" lvl="0" marL="0" rtl="0" algn="l">
              <a:spcBef>
                <a:spcPts val="0"/>
              </a:spcBef>
              <a:spcAft>
                <a:spcPts val="0"/>
              </a:spcAft>
              <a:buNone/>
            </a:pPr>
            <a:r>
              <a:rPr lang="en" sz="3200">
                <a:solidFill>
                  <a:srgbClr val="9900FF"/>
                </a:solidFill>
              </a:rPr>
              <a:t>M</a:t>
            </a:r>
            <a:r>
              <a:rPr lang="en" sz="3200"/>
              <a:t>arkup</a:t>
            </a:r>
            <a:endParaRPr sz="3200"/>
          </a:p>
          <a:p>
            <a:pPr indent="0" lvl="0" marL="0" rtl="0" algn="l">
              <a:spcBef>
                <a:spcPts val="0"/>
              </a:spcBef>
              <a:spcAft>
                <a:spcPts val="0"/>
              </a:spcAft>
              <a:buNone/>
            </a:pPr>
            <a:r>
              <a:rPr lang="en" sz="3200">
                <a:solidFill>
                  <a:srgbClr val="9900FF"/>
                </a:solidFill>
              </a:rPr>
              <a:t>L</a:t>
            </a:r>
            <a:r>
              <a:rPr lang="en" sz="3200"/>
              <a:t>anguage</a:t>
            </a:r>
            <a:endParaRPr sz="3200"/>
          </a:p>
        </p:txBody>
      </p:sp>
      <p:pic>
        <p:nvPicPr>
          <p:cNvPr id="384" name="Google Shape;384;p69"/>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0"/>
          <p:cNvSpPr txBox="1"/>
          <p:nvPr/>
        </p:nvSpPr>
        <p:spPr>
          <a:xfrm>
            <a:off x="864225" y="1226625"/>
            <a:ext cx="4446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26262"/>
                </a:solidFill>
                <a:highlight>
                  <a:srgbClr val="EEEEEE"/>
                </a:highlight>
                <a:latin typeface="Courier New"/>
                <a:ea typeface="Courier New"/>
                <a:cs typeface="Courier New"/>
                <a:sym typeface="Courier New"/>
              </a:rPr>
              <a:t>&lt;!DOCTYPE html&gt;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html </a:t>
            </a:r>
            <a:r>
              <a:rPr lang="en" sz="1800">
                <a:solidFill>
                  <a:srgbClr val="276738"/>
                </a:solidFill>
                <a:highlight>
                  <a:srgbClr val="EEEEEE"/>
                </a:highlight>
                <a:latin typeface="Courier New"/>
                <a:ea typeface="Courier New"/>
                <a:cs typeface="Courier New"/>
                <a:sym typeface="Courier New"/>
              </a:rPr>
              <a:t>lang</a:t>
            </a:r>
            <a:r>
              <a:rPr lang="en" sz="1800">
                <a:solidFill>
                  <a:srgbClr val="626262"/>
                </a:solidFill>
                <a:highlight>
                  <a:srgbClr val="EEEEEE"/>
                </a:highlight>
                <a:latin typeface="Courier New"/>
                <a:ea typeface="Courier New"/>
                <a:cs typeface="Courier New"/>
                <a:sym typeface="Courier New"/>
              </a:rPr>
              <a:t>="</a:t>
            </a:r>
            <a:r>
              <a:rPr lang="en" sz="1800">
                <a:solidFill>
                  <a:srgbClr val="00458B"/>
                </a:solidFill>
                <a:highlight>
                  <a:srgbClr val="EEEEEE"/>
                </a:highlight>
                <a:latin typeface="Courier New"/>
                <a:ea typeface="Courier New"/>
                <a:cs typeface="Courier New"/>
                <a:sym typeface="Courier New"/>
              </a:rPr>
              <a:t>en</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head</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meta </a:t>
            </a:r>
            <a:r>
              <a:rPr lang="en" sz="1800">
                <a:solidFill>
                  <a:srgbClr val="276738"/>
                </a:solidFill>
                <a:highlight>
                  <a:srgbClr val="EEEEEE"/>
                </a:highlight>
                <a:latin typeface="Courier New"/>
                <a:ea typeface="Courier New"/>
                <a:cs typeface="Courier New"/>
                <a:sym typeface="Courier New"/>
              </a:rPr>
              <a:t>charset</a:t>
            </a:r>
            <a:r>
              <a:rPr lang="en" sz="1800">
                <a:solidFill>
                  <a:srgbClr val="626262"/>
                </a:solidFill>
                <a:highlight>
                  <a:srgbClr val="EEEEEE"/>
                </a:highlight>
                <a:latin typeface="Courier New"/>
                <a:ea typeface="Courier New"/>
                <a:cs typeface="Courier New"/>
                <a:sym typeface="Courier New"/>
              </a:rPr>
              <a:t>=</a:t>
            </a:r>
            <a:r>
              <a:rPr lang="en" sz="1800">
                <a:solidFill>
                  <a:srgbClr val="00458B"/>
                </a:solidFill>
                <a:highlight>
                  <a:srgbClr val="EEEEEE"/>
                </a:highlight>
                <a:latin typeface="Courier New"/>
                <a:ea typeface="Courier New"/>
                <a:cs typeface="Courier New"/>
                <a:sym typeface="Courier New"/>
              </a:rPr>
              <a:t>UTF-8</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title</a:t>
            </a:r>
            <a:r>
              <a:rPr lang="en" sz="1800">
                <a:solidFill>
                  <a:srgbClr val="626262"/>
                </a:solidFill>
                <a:highlight>
                  <a:srgbClr val="EEEEEE"/>
                </a:highlight>
                <a:latin typeface="Courier New"/>
                <a:ea typeface="Courier New"/>
                <a:cs typeface="Courier New"/>
                <a:sym typeface="Courier New"/>
              </a:rPr>
              <a:t>&gt;</a:t>
            </a:r>
            <a:r>
              <a:rPr lang="en" sz="1800">
                <a:solidFill>
                  <a:schemeClr val="accent2"/>
                </a:solidFill>
                <a:highlight>
                  <a:srgbClr val="EEEEEE"/>
                </a:highlight>
                <a:latin typeface="Courier New"/>
                <a:ea typeface="Courier New"/>
                <a:cs typeface="Courier New"/>
                <a:sym typeface="Courier New"/>
              </a:rPr>
              <a:t>Hello World!</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title</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head</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body</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0" rtl="0" algn="l">
              <a:spcBef>
                <a:spcPts val="0"/>
              </a:spcBef>
              <a:spcAft>
                <a:spcPts val="0"/>
              </a:spcAft>
              <a:buNone/>
            </a:pPr>
            <a:r>
              <a:rPr lang="en" sz="1800">
                <a:solidFill>
                  <a:schemeClr val="accent2"/>
                </a:solidFill>
                <a:highlight>
                  <a:srgbClr val="EEEEEE"/>
                </a:highlight>
                <a:latin typeface="Courier New"/>
                <a:ea typeface="Courier New"/>
                <a:cs typeface="Courier New"/>
                <a:sym typeface="Courier New"/>
              </a:rPr>
              <a:t>  </a:t>
            </a: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body</a:t>
            </a:r>
            <a:r>
              <a:rPr lang="en" sz="1800">
                <a:solidFill>
                  <a:srgbClr val="626262"/>
                </a:solidFill>
                <a:highlight>
                  <a:srgbClr val="EEEEEE"/>
                </a:highlight>
                <a:latin typeface="Courier New"/>
                <a:ea typeface="Courier New"/>
                <a:cs typeface="Courier New"/>
                <a:sym typeface="Courier New"/>
              </a:rPr>
              <a:t>&gt;</a:t>
            </a:r>
            <a:endParaRPr sz="1800">
              <a:solidFill>
                <a:schemeClr val="accent2"/>
              </a:solidFill>
              <a:highlight>
                <a:srgbClr val="EEEEEE"/>
              </a:highlight>
              <a:latin typeface="Courier New"/>
              <a:ea typeface="Courier New"/>
              <a:cs typeface="Courier New"/>
              <a:sym typeface="Courier New"/>
            </a:endParaRPr>
          </a:p>
          <a:p>
            <a:pPr indent="0" lvl="0" marL="228600" marR="228600" rtl="0" algn="l">
              <a:lnSpc>
                <a:spcPct val="140000"/>
              </a:lnSpc>
              <a:spcBef>
                <a:spcPts val="0"/>
              </a:spcBef>
              <a:spcAft>
                <a:spcPts val="1800"/>
              </a:spcAft>
              <a:buNone/>
            </a:pPr>
            <a:r>
              <a:rPr lang="en" sz="1800">
                <a:solidFill>
                  <a:srgbClr val="626262"/>
                </a:solidFill>
                <a:highlight>
                  <a:srgbClr val="EEEEEE"/>
                </a:highlight>
                <a:latin typeface="Courier New"/>
                <a:ea typeface="Courier New"/>
                <a:cs typeface="Courier New"/>
                <a:sym typeface="Courier New"/>
              </a:rPr>
              <a:t>&lt;/</a:t>
            </a:r>
            <a:r>
              <a:rPr lang="en" sz="1800">
                <a:solidFill>
                  <a:srgbClr val="95353A"/>
                </a:solidFill>
                <a:highlight>
                  <a:srgbClr val="EEEEEE"/>
                </a:highlight>
                <a:latin typeface="Courier New"/>
                <a:ea typeface="Courier New"/>
                <a:cs typeface="Courier New"/>
                <a:sym typeface="Courier New"/>
              </a:rPr>
              <a:t>html</a:t>
            </a:r>
            <a:r>
              <a:rPr lang="en" sz="1800">
                <a:solidFill>
                  <a:srgbClr val="626262"/>
                </a:solidFill>
                <a:highlight>
                  <a:srgbClr val="EEEEEE"/>
                </a:highlight>
                <a:latin typeface="Courier New"/>
                <a:ea typeface="Courier New"/>
                <a:cs typeface="Courier New"/>
                <a:sym typeface="Courier New"/>
              </a:rPr>
              <a:t>&gt;</a:t>
            </a:r>
            <a:endParaRPr sz="1800">
              <a:solidFill>
                <a:srgbClr val="626262"/>
              </a:solidFill>
              <a:highlight>
                <a:srgbClr val="EEEEEE"/>
              </a:highlight>
              <a:latin typeface="Courier New"/>
              <a:ea typeface="Courier New"/>
              <a:cs typeface="Courier New"/>
              <a:sym typeface="Courier New"/>
            </a:endParaRPr>
          </a:p>
        </p:txBody>
      </p:sp>
      <p:pic>
        <p:nvPicPr>
          <p:cNvPr id="390" name="Google Shape;390;p70"/>
          <p:cNvPicPr preferRelativeResize="0"/>
          <p:nvPr/>
        </p:nvPicPr>
        <p:blipFill>
          <a:blip r:embed="rId3">
            <a:alphaModFix/>
          </a:blip>
          <a:stretch>
            <a:fillRect/>
          </a:stretch>
        </p:blipFill>
        <p:spPr>
          <a:xfrm>
            <a:off x="5655863" y="983537"/>
            <a:ext cx="3176435" cy="3176440"/>
          </a:xfrm>
          <a:prstGeom prst="rect">
            <a:avLst/>
          </a:prstGeom>
          <a:noFill/>
          <a:ln>
            <a:noFill/>
          </a:ln>
        </p:spPr>
      </p:pic>
      <p:pic>
        <p:nvPicPr>
          <p:cNvPr id="391" name="Google Shape;391;p70"/>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392" name="Google Shape;392;p70"/>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41848"/>
                </a:solidFill>
              </a:rPr>
              <a:t>HTML en pocas palabras.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71"/>
          <p:cNvPicPr preferRelativeResize="0"/>
          <p:nvPr/>
        </p:nvPicPr>
        <p:blipFill>
          <a:blip r:embed="rId3">
            <a:alphaModFix/>
          </a:blip>
          <a:stretch>
            <a:fillRect/>
          </a:stretch>
        </p:blipFill>
        <p:spPr>
          <a:xfrm>
            <a:off x="743425" y="986588"/>
            <a:ext cx="3688576" cy="3635301"/>
          </a:xfrm>
          <a:prstGeom prst="rect">
            <a:avLst/>
          </a:prstGeom>
          <a:noFill/>
          <a:ln>
            <a:noFill/>
          </a:ln>
        </p:spPr>
      </p:pic>
      <p:pic>
        <p:nvPicPr>
          <p:cNvPr id="398" name="Google Shape;398;p71"/>
          <p:cNvPicPr preferRelativeResize="0"/>
          <p:nvPr/>
        </p:nvPicPr>
        <p:blipFill>
          <a:blip r:embed="rId4">
            <a:alphaModFix/>
          </a:blip>
          <a:stretch>
            <a:fillRect/>
          </a:stretch>
        </p:blipFill>
        <p:spPr>
          <a:xfrm>
            <a:off x="5371403" y="986600"/>
            <a:ext cx="2491697" cy="3635300"/>
          </a:xfrm>
          <a:prstGeom prst="rect">
            <a:avLst/>
          </a:prstGeom>
          <a:noFill/>
          <a:ln>
            <a:noFill/>
          </a:ln>
        </p:spPr>
      </p:pic>
      <p:sp>
        <p:nvSpPr>
          <p:cNvPr id="399" name="Google Shape;399;p71"/>
          <p:cNvSpPr txBox="1"/>
          <p:nvPr/>
        </p:nvSpPr>
        <p:spPr>
          <a:xfrm>
            <a:off x="5513300" y="1633825"/>
            <a:ext cx="4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inicio</a:t>
            </a:r>
            <a:endParaRPr sz="700">
              <a:latin typeface="Nunito"/>
              <a:ea typeface="Nunito"/>
              <a:cs typeface="Nunito"/>
              <a:sym typeface="Nunito"/>
            </a:endParaRPr>
          </a:p>
        </p:txBody>
      </p:sp>
      <p:sp>
        <p:nvSpPr>
          <p:cNvPr id="400" name="Google Shape;400;p71"/>
          <p:cNvSpPr txBox="1"/>
          <p:nvPr/>
        </p:nvSpPr>
        <p:spPr>
          <a:xfrm>
            <a:off x="5901025" y="1633825"/>
            <a:ext cx="4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vídeos</a:t>
            </a:r>
            <a:endParaRPr sz="700">
              <a:latin typeface="Nunito"/>
              <a:ea typeface="Nunito"/>
              <a:cs typeface="Nunito"/>
              <a:sym typeface="Nunito"/>
            </a:endParaRPr>
          </a:p>
        </p:txBody>
      </p:sp>
      <p:sp>
        <p:nvSpPr>
          <p:cNvPr id="401" name="Google Shape;401;p71"/>
          <p:cNvSpPr txBox="1"/>
          <p:nvPr/>
        </p:nvSpPr>
        <p:spPr>
          <a:xfrm>
            <a:off x="6315650" y="1633825"/>
            <a:ext cx="4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correo</a:t>
            </a:r>
            <a:endParaRPr sz="700">
              <a:latin typeface="Nunito"/>
              <a:ea typeface="Nunito"/>
              <a:cs typeface="Nunito"/>
              <a:sym typeface="Nunito"/>
            </a:endParaRPr>
          </a:p>
        </p:txBody>
      </p:sp>
      <p:sp>
        <p:nvSpPr>
          <p:cNvPr id="402" name="Google Shape;402;p71"/>
          <p:cNvSpPr txBox="1"/>
          <p:nvPr/>
        </p:nvSpPr>
        <p:spPr>
          <a:xfrm>
            <a:off x="6739225" y="1633825"/>
            <a:ext cx="457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Nunito"/>
                <a:ea typeface="Nunito"/>
                <a:cs typeface="Nunito"/>
                <a:sym typeface="Nunito"/>
              </a:rPr>
              <a:t>redes</a:t>
            </a:r>
            <a:endParaRPr sz="700">
              <a:latin typeface="Nunito"/>
              <a:ea typeface="Nunito"/>
              <a:cs typeface="Nunito"/>
              <a:sym typeface="Nunito"/>
            </a:endParaRPr>
          </a:p>
        </p:txBody>
      </p:sp>
      <p:pic>
        <p:nvPicPr>
          <p:cNvPr id="403" name="Google Shape;403;p71"/>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404" name="Google Shape;404;p71"/>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41848"/>
                </a:solidFill>
              </a:rPr>
              <a:t>Estructura Básica de un sitio web.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2"/>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1848"/>
                </a:solidFill>
              </a:rPr>
              <a:t>Diferencias estructurales entre HTML4 vs HTML5.</a:t>
            </a:r>
            <a:endParaRPr>
              <a:solidFill>
                <a:srgbClr val="441848"/>
              </a:solidFill>
            </a:endParaRPr>
          </a:p>
          <a:p>
            <a:pPr indent="0" lvl="0" marL="0" rtl="0" algn="l">
              <a:spcBef>
                <a:spcPts val="0"/>
              </a:spcBef>
              <a:spcAft>
                <a:spcPts val="0"/>
              </a:spcAft>
              <a:buNone/>
            </a:pPr>
            <a:r>
              <a:t/>
            </a:r>
            <a:endParaRPr/>
          </a:p>
        </p:txBody>
      </p:sp>
      <p:pic>
        <p:nvPicPr>
          <p:cNvPr id="410" name="Google Shape;410;p72"/>
          <p:cNvPicPr preferRelativeResize="0"/>
          <p:nvPr/>
        </p:nvPicPr>
        <p:blipFill>
          <a:blip r:embed="rId3">
            <a:alphaModFix/>
          </a:blip>
          <a:stretch>
            <a:fillRect/>
          </a:stretch>
        </p:blipFill>
        <p:spPr>
          <a:xfrm>
            <a:off x="1402975" y="1067925"/>
            <a:ext cx="5972751" cy="3860425"/>
          </a:xfrm>
          <a:prstGeom prst="rect">
            <a:avLst/>
          </a:prstGeom>
          <a:noFill/>
          <a:ln>
            <a:noFill/>
          </a:ln>
        </p:spPr>
      </p:pic>
      <p:pic>
        <p:nvPicPr>
          <p:cNvPr id="411" name="Google Shape;411;p7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73"/>
          <p:cNvPicPr preferRelativeResize="0"/>
          <p:nvPr/>
        </p:nvPicPr>
        <p:blipFill>
          <a:blip r:embed="rId3">
            <a:alphaModFix/>
          </a:blip>
          <a:stretch>
            <a:fillRect/>
          </a:stretch>
        </p:blipFill>
        <p:spPr>
          <a:xfrm>
            <a:off x="559800" y="982250"/>
            <a:ext cx="7822700" cy="3642550"/>
          </a:xfrm>
          <a:prstGeom prst="rect">
            <a:avLst/>
          </a:prstGeom>
          <a:noFill/>
          <a:ln>
            <a:noFill/>
          </a:ln>
        </p:spPr>
      </p:pic>
      <p:pic>
        <p:nvPicPr>
          <p:cNvPr id="417" name="Google Shape;417;p73"/>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418" name="Google Shape;418;p73"/>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41848"/>
                </a:solidFill>
              </a:rPr>
              <a:t>¿Cómo se ve esto en código?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74"/>
          <p:cNvPicPr preferRelativeResize="0"/>
          <p:nvPr/>
        </p:nvPicPr>
        <p:blipFill>
          <a:blip r:embed="rId3">
            <a:alphaModFix/>
          </a:blip>
          <a:stretch>
            <a:fillRect/>
          </a:stretch>
        </p:blipFill>
        <p:spPr>
          <a:xfrm>
            <a:off x="1643850" y="1342892"/>
            <a:ext cx="6016429" cy="2868658"/>
          </a:xfrm>
          <a:prstGeom prst="rect">
            <a:avLst/>
          </a:prstGeom>
          <a:noFill/>
          <a:ln>
            <a:noFill/>
          </a:ln>
        </p:spPr>
      </p:pic>
      <p:pic>
        <p:nvPicPr>
          <p:cNvPr id="424" name="Google Shape;424;p74"/>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425" name="Google Shape;425;p74"/>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41848"/>
                </a:solidFill>
              </a:rPr>
              <a:t>Sintaxis de una etiqueta HTML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75"/>
          <p:cNvPicPr preferRelativeResize="0"/>
          <p:nvPr/>
        </p:nvPicPr>
        <p:blipFill>
          <a:blip r:embed="rId3">
            <a:alphaModFix/>
          </a:blip>
          <a:stretch>
            <a:fillRect/>
          </a:stretch>
        </p:blipFill>
        <p:spPr>
          <a:xfrm>
            <a:off x="800575" y="1614717"/>
            <a:ext cx="7800975" cy="2152650"/>
          </a:xfrm>
          <a:prstGeom prst="rect">
            <a:avLst/>
          </a:prstGeom>
          <a:noFill/>
          <a:ln>
            <a:noFill/>
          </a:ln>
        </p:spPr>
      </p:pic>
      <p:pic>
        <p:nvPicPr>
          <p:cNvPr id="431" name="Google Shape;431;p75"/>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432" name="Google Shape;432;p75"/>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441848"/>
                </a:solidFill>
              </a:rPr>
              <a:t>Definición de atributos.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76"/>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438" name="Google Shape;438;p76"/>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6"/>
          <p:cNvSpPr txBox="1"/>
          <p:nvPr/>
        </p:nvSpPr>
        <p:spPr>
          <a:xfrm>
            <a:off x="1500000" y="1732500"/>
            <a:ext cx="6144000" cy="16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Actividad: Echemos un vistazo a Chrome Dev Tools.</a:t>
            </a:r>
            <a:endParaRPr b="1">
              <a:solidFill>
                <a:srgbClr val="FFFFFF"/>
              </a:solidFill>
            </a:endParaRPr>
          </a:p>
        </p:txBody>
      </p:sp>
      <p:pic>
        <p:nvPicPr>
          <p:cNvPr id="440" name="Google Shape;440;p7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41" name="Google Shape;441;p76"/>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descr="722462_8b5f_2.jpg" id="446" name="Google Shape;446;p77"/>
          <p:cNvPicPr preferRelativeResize="0"/>
          <p:nvPr/>
        </p:nvPicPr>
        <p:blipFill>
          <a:blip r:embed="rId3">
            <a:alphaModFix/>
          </a:blip>
          <a:stretch>
            <a:fillRect/>
          </a:stretch>
        </p:blipFill>
        <p:spPr>
          <a:xfrm>
            <a:off x="-51812" y="-40287"/>
            <a:ext cx="9247614" cy="5203325"/>
          </a:xfrm>
          <a:prstGeom prst="rect">
            <a:avLst/>
          </a:prstGeom>
          <a:noFill/>
          <a:ln>
            <a:noFill/>
          </a:ln>
        </p:spPr>
      </p:pic>
      <p:sp>
        <p:nvSpPr>
          <p:cNvPr id="447" name="Google Shape;447;p77"/>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latin typeface="Proxima Nova"/>
              <a:ea typeface="Proxima Nova"/>
              <a:cs typeface="Proxima Nova"/>
              <a:sym typeface="Proxima Nova"/>
            </a:endParaRPr>
          </a:p>
        </p:txBody>
      </p:sp>
      <p:sp>
        <p:nvSpPr>
          <p:cNvPr id="448" name="Google Shape;448;p77"/>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FFFFFF"/>
                </a:solidFill>
                <a:latin typeface="Proxima Nova"/>
                <a:ea typeface="Proxima Nova"/>
                <a:cs typeface="Proxima Nova"/>
                <a:sym typeface="Proxima Nova"/>
              </a:rPr>
              <a:t>Break</a:t>
            </a:r>
            <a:endParaRPr sz="4200">
              <a:solidFill>
                <a:srgbClr val="FFFFFF"/>
              </a:solidFill>
              <a:latin typeface="Proxima Nova"/>
              <a:ea typeface="Proxima Nova"/>
              <a:cs typeface="Proxima Nova"/>
              <a:sym typeface="Proxima Nova"/>
            </a:endParaRPr>
          </a:p>
        </p:txBody>
      </p:sp>
      <p:pic>
        <p:nvPicPr>
          <p:cNvPr id="449" name="Google Shape;449;p77"/>
          <p:cNvPicPr preferRelativeResize="0"/>
          <p:nvPr/>
        </p:nvPicPr>
        <p:blipFill>
          <a:blip r:embed="rId4">
            <a:alphaModFix/>
          </a:blip>
          <a:stretch>
            <a:fillRect/>
          </a:stretch>
        </p:blipFill>
        <p:spPr>
          <a:xfrm>
            <a:off x="7755875" y="4376850"/>
            <a:ext cx="1183100" cy="630975"/>
          </a:xfrm>
          <a:prstGeom prst="rect">
            <a:avLst/>
          </a:prstGeom>
          <a:noFill/>
          <a:ln>
            <a:noFill/>
          </a:ln>
        </p:spPr>
      </p:pic>
      <p:pic>
        <p:nvPicPr>
          <p:cNvPr id="450" name="Google Shape;450;p77"/>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pic>
        <p:nvPicPr>
          <p:cNvPr id="175" name="Google Shape;175;p4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6" name="Google Shape;176;p42"/>
          <p:cNvPicPr preferRelativeResize="0"/>
          <p:nvPr/>
        </p:nvPicPr>
        <p:blipFill>
          <a:blip r:embed="rId4">
            <a:alphaModFix/>
          </a:blip>
          <a:stretch>
            <a:fillRect/>
          </a:stretch>
        </p:blipFill>
        <p:spPr>
          <a:xfrm>
            <a:off x="6467575" y="3034200"/>
            <a:ext cx="1352075" cy="1352075"/>
          </a:xfrm>
          <a:prstGeom prst="rect">
            <a:avLst/>
          </a:prstGeom>
          <a:noFill/>
          <a:ln>
            <a:noFill/>
          </a:ln>
        </p:spPr>
      </p:pic>
      <p:pic>
        <p:nvPicPr>
          <p:cNvPr id="177" name="Google Shape;177;p42"/>
          <p:cNvPicPr preferRelativeResize="0"/>
          <p:nvPr/>
        </p:nvPicPr>
        <p:blipFill>
          <a:blip r:embed="rId5">
            <a:alphaModFix/>
          </a:blip>
          <a:stretch>
            <a:fillRect/>
          </a:stretch>
        </p:blipFill>
        <p:spPr>
          <a:xfrm>
            <a:off x="1206449" y="691150"/>
            <a:ext cx="3246925" cy="3213251"/>
          </a:xfrm>
          <a:prstGeom prst="rect">
            <a:avLst/>
          </a:prstGeom>
          <a:noFill/>
          <a:ln>
            <a:noFill/>
          </a:ln>
        </p:spPr>
      </p:pic>
      <p:sp>
        <p:nvSpPr>
          <p:cNvPr id="178" name="Google Shape;178;p42"/>
          <p:cNvSpPr txBox="1"/>
          <p:nvPr/>
        </p:nvSpPr>
        <p:spPr>
          <a:xfrm>
            <a:off x="542825" y="3555850"/>
            <a:ext cx="7777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u="sng">
                <a:solidFill>
                  <a:schemeClr val="hlink"/>
                </a:solidFill>
                <a:latin typeface="Montserrat"/>
                <a:ea typeface="Montserrat"/>
                <a:cs typeface="Montserrat"/>
                <a:sym typeface="Montserrat"/>
                <a:hlinkClick r:id="rId6"/>
              </a:rPr>
              <a:t>Click acá</a:t>
            </a:r>
            <a:endParaRPr b="1" sz="3000">
              <a:solidFill>
                <a:srgbClr val="441848"/>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8"/>
          <p:cNvSpPr txBox="1"/>
          <p:nvPr/>
        </p:nvSpPr>
        <p:spPr>
          <a:xfrm>
            <a:off x="5024075" y="1305900"/>
            <a:ext cx="3660900" cy="25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Herramientas para web scrapping.</a:t>
            </a:r>
            <a:endParaRPr b="1" sz="3600">
              <a:solidFill>
                <a:srgbClr val="441848"/>
              </a:solidFill>
              <a:latin typeface="Montserrat"/>
              <a:ea typeface="Montserrat"/>
              <a:cs typeface="Montserrat"/>
              <a:sym typeface="Montserrat"/>
            </a:endParaRPr>
          </a:p>
        </p:txBody>
      </p:sp>
      <p:pic>
        <p:nvPicPr>
          <p:cNvPr id="456" name="Google Shape;456;p7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457" name="Google Shape;457;p78"/>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58" name="Google Shape;458;p78"/>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459" name="Google Shape;459;p78"/>
          <p:cNvPicPr preferRelativeResize="0"/>
          <p:nvPr/>
        </p:nvPicPr>
        <p:blipFill>
          <a:blip r:embed="rId6">
            <a:alphaModFix/>
          </a:blip>
          <a:stretch>
            <a:fillRect/>
          </a:stretch>
        </p:blipFill>
        <p:spPr>
          <a:xfrm>
            <a:off x="-11" y="0"/>
            <a:ext cx="4041321" cy="5143500"/>
          </a:xfrm>
          <a:prstGeom prst="rect">
            <a:avLst/>
          </a:prstGeom>
          <a:noFill/>
          <a:ln>
            <a:noFill/>
          </a:ln>
        </p:spPr>
      </p:pic>
      <p:pic>
        <p:nvPicPr>
          <p:cNvPr id="460" name="Google Shape;460;p78"/>
          <p:cNvPicPr preferRelativeResize="0"/>
          <p:nvPr/>
        </p:nvPicPr>
        <p:blipFill rotWithShape="1">
          <a:blip r:embed="rId7">
            <a:alphaModFix/>
          </a:blip>
          <a:srcRect b="14726" l="55195" r="0" t="0"/>
          <a:stretch/>
        </p:blipFill>
        <p:spPr>
          <a:xfrm>
            <a:off x="0" y="0"/>
            <a:ext cx="4096973" cy="521969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9"/>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Requests</a:t>
            </a:r>
            <a:endParaRPr sz="3000"/>
          </a:p>
        </p:txBody>
      </p:sp>
      <p:pic>
        <p:nvPicPr>
          <p:cNvPr id="466" name="Google Shape;466;p7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67" name="Google Shape;467;p79"/>
          <p:cNvSpPr txBox="1"/>
          <p:nvPr/>
        </p:nvSpPr>
        <p:spPr>
          <a:xfrm>
            <a:off x="857100" y="1836000"/>
            <a:ext cx="7429800" cy="14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41848"/>
                </a:solidFill>
                <a:latin typeface="Montserrat"/>
                <a:ea typeface="Montserrat"/>
                <a:cs typeface="Montserrat"/>
                <a:sym typeface="Montserrat"/>
              </a:rPr>
              <a:t>Exploremos el siguiente recurso:</a:t>
            </a:r>
            <a:endParaRPr sz="24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4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400" u="sng">
                <a:solidFill>
                  <a:schemeClr val="hlink"/>
                </a:solidFill>
                <a:latin typeface="Montserrat"/>
                <a:ea typeface="Montserrat"/>
                <a:cs typeface="Montserrat"/>
                <a:sym typeface="Montserrat"/>
                <a:hlinkClick r:id="rId4"/>
              </a:rPr>
              <a:t>Click acá</a:t>
            </a:r>
            <a:endParaRPr b="1" sz="2400">
              <a:solidFill>
                <a:srgbClr val="441848"/>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80"/>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ScraPy</a:t>
            </a:r>
            <a:endParaRPr sz="3000"/>
          </a:p>
        </p:txBody>
      </p:sp>
      <p:pic>
        <p:nvPicPr>
          <p:cNvPr id="473" name="Google Shape;473;p8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74" name="Google Shape;474;p80"/>
          <p:cNvSpPr txBox="1"/>
          <p:nvPr/>
        </p:nvSpPr>
        <p:spPr>
          <a:xfrm>
            <a:off x="575700" y="1123625"/>
            <a:ext cx="79926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ScraPy es un </a:t>
            </a:r>
            <a:r>
              <a:rPr b="1" lang="en" sz="1800">
                <a:solidFill>
                  <a:schemeClr val="dk1"/>
                </a:solidFill>
                <a:latin typeface="Montserrat"/>
                <a:ea typeface="Montserrat"/>
                <a:cs typeface="Montserrat"/>
                <a:sym typeface="Montserrat"/>
              </a:rPr>
              <a:t>framework</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desarrollo</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aplicaciones</a:t>
            </a:r>
            <a:r>
              <a:rPr lang="en" sz="1800">
                <a:solidFill>
                  <a:schemeClr val="dk1"/>
                </a:solidFill>
                <a:latin typeface="Montserrat"/>
                <a:ea typeface="Montserrat"/>
                <a:cs typeface="Montserrat"/>
                <a:sym typeface="Montserrat"/>
              </a:rPr>
              <a:t> para </a:t>
            </a:r>
            <a:r>
              <a:rPr b="1" lang="en" sz="1800">
                <a:solidFill>
                  <a:schemeClr val="dk1"/>
                </a:solidFill>
                <a:latin typeface="Montserrat"/>
                <a:ea typeface="Montserrat"/>
                <a:cs typeface="Montserrat"/>
                <a:sym typeface="Montserrat"/>
              </a:rPr>
              <a:t>consumir</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sitios</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web</a:t>
            </a:r>
            <a:r>
              <a:rPr lang="en" sz="1800">
                <a:solidFill>
                  <a:schemeClr val="dk1"/>
                </a:solidFill>
                <a:latin typeface="Montserrat"/>
                <a:ea typeface="Montserrat"/>
                <a:cs typeface="Montserrat"/>
                <a:sym typeface="Montserrat"/>
              </a:rPr>
              <a:t> y </a:t>
            </a:r>
            <a:r>
              <a:rPr b="1" lang="en" sz="1800">
                <a:solidFill>
                  <a:schemeClr val="dk1"/>
                </a:solidFill>
                <a:latin typeface="Montserrat"/>
                <a:ea typeface="Montserrat"/>
                <a:cs typeface="Montserrat"/>
                <a:sym typeface="Montserrat"/>
              </a:rPr>
              <a:t>extraer</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datos</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estructurados</a:t>
            </a:r>
            <a:r>
              <a:rPr lang="en" sz="1800">
                <a:solidFill>
                  <a:schemeClr val="dk1"/>
                </a:solidFill>
                <a:latin typeface="Montserrat"/>
                <a:ea typeface="Montserrat"/>
                <a:cs typeface="Montserrat"/>
                <a:sym typeface="Montserrat"/>
              </a:rPr>
              <a:t> que pueden ser útiles para un amplio rango de aplicaciones, como </a:t>
            </a:r>
            <a:r>
              <a:rPr b="1" lang="en" sz="1800">
                <a:solidFill>
                  <a:schemeClr val="dk1"/>
                </a:solidFill>
                <a:latin typeface="Montserrat"/>
                <a:ea typeface="Montserrat"/>
                <a:cs typeface="Montserrat"/>
                <a:sym typeface="Montserrat"/>
              </a:rPr>
              <a:t>minería</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datos</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procesamiento</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información</a:t>
            </a:r>
            <a:r>
              <a:rPr lang="en" sz="1800">
                <a:solidFill>
                  <a:schemeClr val="dk1"/>
                </a:solidFill>
                <a:latin typeface="Montserrat"/>
                <a:ea typeface="Montserrat"/>
                <a:cs typeface="Montserrat"/>
                <a:sym typeface="Montserrat"/>
              </a:rPr>
              <a:t> o </a:t>
            </a:r>
            <a:r>
              <a:rPr b="1" lang="en" sz="1800">
                <a:solidFill>
                  <a:schemeClr val="dk1"/>
                </a:solidFill>
                <a:latin typeface="Montserrat"/>
                <a:ea typeface="Montserrat"/>
                <a:cs typeface="Montserrat"/>
                <a:sym typeface="Montserrat"/>
              </a:rPr>
              <a:t>archivado</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histórico</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A pesar de que ScraPy fué diseñado originalmente para </a:t>
            </a:r>
            <a:r>
              <a:rPr b="1" lang="en" sz="1800">
                <a:solidFill>
                  <a:schemeClr val="dk1"/>
                </a:solidFill>
                <a:latin typeface="Montserrat"/>
                <a:ea typeface="Montserrat"/>
                <a:cs typeface="Montserrat"/>
                <a:sym typeface="Montserrat"/>
              </a:rPr>
              <a:t>scraping</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web</a:t>
            </a:r>
            <a:r>
              <a:rPr lang="en" sz="1800">
                <a:solidFill>
                  <a:schemeClr val="dk1"/>
                </a:solidFill>
                <a:latin typeface="Montserrat"/>
                <a:ea typeface="Montserrat"/>
                <a:cs typeface="Montserrat"/>
                <a:sym typeface="Montserrat"/>
              </a:rPr>
              <a:t>, también es una herramienta poderosa para extraer datos usando </a:t>
            </a:r>
            <a:r>
              <a:rPr b="1" lang="en" sz="1800">
                <a:solidFill>
                  <a:schemeClr val="dk1"/>
                </a:solidFill>
                <a:latin typeface="Montserrat"/>
                <a:ea typeface="Montserrat"/>
                <a:cs typeface="Montserrat"/>
                <a:sym typeface="Montserrat"/>
              </a:rPr>
              <a:t>APIs</a:t>
            </a:r>
            <a:r>
              <a:rPr lang="en" sz="1800">
                <a:solidFill>
                  <a:schemeClr val="dk1"/>
                </a:solidFill>
                <a:latin typeface="Montserrat"/>
                <a:ea typeface="Montserrat"/>
                <a:cs typeface="Montserrat"/>
                <a:sym typeface="Montserrat"/>
              </a:rPr>
              <a:t> (como un </a:t>
            </a:r>
            <a:r>
              <a:rPr b="1" lang="en" sz="1800">
                <a:solidFill>
                  <a:schemeClr val="dk1"/>
                </a:solidFill>
                <a:latin typeface="Montserrat"/>
                <a:ea typeface="Montserrat"/>
                <a:cs typeface="Montserrat"/>
                <a:sym typeface="Montserrat"/>
              </a:rPr>
              <a:t>endpoint</a:t>
            </a:r>
            <a:r>
              <a:rPr lang="en" sz="1800">
                <a:solidFill>
                  <a:schemeClr val="dk1"/>
                </a:solidFill>
                <a:latin typeface="Montserrat"/>
                <a:ea typeface="Montserrat"/>
                <a:cs typeface="Montserrat"/>
                <a:sym typeface="Montserrat"/>
              </a:rPr>
              <a:t> creado y hospedado en </a:t>
            </a:r>
            <a:r>
              <a:rPr b="1" lang="en" sz="1800">
                <a:solidFill>
                  <a:schemeClr val="dk1"/>
                </a:solidFill>
                <a:latin typeface="Montserrat"/>
                <a:ea typeface="Montserrat"/>
                <a:cs typeface="Montserrat"/>
                <a:sym typeface="Montserrat"/>
              </a:rPr>
              <a:t>Google</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Cloud</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Platform</a:t>
            </a:r>
            <a:r>
              <a:rPr lang="en" sz="1800">
                <a:solidFill>
                  <a:schemeClr val="dk1"/>
                </a:solidFill>
                <a:latin typeface="Montserrat"/>
                <a:ea typeface="Montserrat"/>
                <a:cs typeface="Montserrat"/>
                <a:sym typeface="Montserrat"/>
              </a:rPr>
              <a:t>) o como un </a:t>
            </a:r>
            <a:r>
              <a:rPr b="1" lang="en" sz="1800">
                <a:solidFill>
                  <a:schemeClr val="dk1"/>
                </a:solidFill>
                <a:latin typeface="Montserrat"/>
                <a:ea typeface="Montserrat"/>
                <a:cs typeface="Montserrat"/>
                <a:sym typeface="Montserrat"/>
              </a:rPr>
              <a:t>crawler</a:t>
            </a:r>
            <a:r>
              <a:rPr lang="en" sz="1800">
                <a:solidFill>
                  <a:schemeClr val="dk1"/>
                </a:solidFill>
                <a:latin typeface="Montserrat"/>
                <a:ea typeface="Montserrat"/>
                <a:cs typeface="Montserrat"/>
                <a:sym typeface="Montserrat"/>
              </a:rPr>
              <a:t> de propósito general.</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sp>
        <p:nvSpPr>
          <p:cNvPr id="479" name="Google Shape;479;p81"/>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Arquitectura de un proyecto en Scrapy</a:t>
            </a:r>
            <a:endParaRPr sz="3000"/>
          </a:p>
        </p:txBody>
      </p:sp>
      <p:pic>
        <p:nvPicPr>
          <p:cNvPr id="480" name="Google Shape;480;p8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481" name="Google Shape;481;p81"/>
          <p:cNvPicPr preferRelativeResize="0"/>
          <p:nvPr/>
        </p:nvPicPr>
        <p:blipFill>
          <a:blip r:embed="rId4">
            <a:alphaModFix/>
          </a:blip>
          <a:stretch>
            <a:fillRect/>
          </a:stretch>
        </p:blipFill>
        <p:spPr>
          <a:xfrm>
            <a:off x="1586700" y="829875"/>
            <a:ext cx="5970591" cy="4008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5" name="Shape 485"/>
        <p:cNvGrpSpPr/>
        <p:nvPr/>
      </p:nvGrpSpPr>
      <p:grpSpPr>
        <a:xfrm>
          <a:off x="0" y="0"/>
          <a:ext cx="0" cy="0"/>
          <a:chOff x="0" y="0"/>
          <a:chExt cx="0" cy="0"/>
        </a:xfrm>
      </p:grpSpPr>
      <p:sp>
        <p:nvSpPr>
          <p:cNvPr id="486" name="Google Shape;486;p82"/>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ScraPy</a:t>
            </a:r>
            <a:endParaRPr sz="3000"/>
          </a:p>
        </p:txBody>
      </p:sp>
      <p:pic>
        <p:nvPicPr>
          <p:cNvPr id="487" name="Google Shape;487;p8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88" name="Google Shape;488;p82"/>
          <p:cNvSpPr txBox="1"/>
          <p:nvPr/>
        </p:nvSpPr>
        <p:spPr>
          <a:xfrm>
            <a:off x="857088" y="1507900"/>
            <a:ext cx="7429800" cy="14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41848"/>
                </a:solidFill>
                <a:latin typeface="Montserrat"/>
                <a:ea typeface="Montserrat"/>
                <a:cs typeface="Montserrat"/>
                <a:sym typeface="Montserrat"/>
              </a:rPr>
              <a:t>Exploremos el siguiente recurso:</a:t>
            </a:r>
            <a:endParaRPr sz="24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4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400" u="sng">
                <a:solidFill>
                  <a:schemeClr val="hlink"/>
                </a:solidFill>
                <a:latin typeface="Montserrat"/>
                <a:ea typeface="Montserrat"/>
                <a:cs typeface="Montserrat"/>
                <a:sym typeface="Montserrat"/>
                <a:hlinkClick r:id="rId4"/>
              </a:rPr>
              <a:t>Click acá</a:t>
            </a:r>
            <a:endParaRPr b="1" sz="2400">
              <a:solidFill>
                <a:srgbClr val="441848"/>
              </a:solidFill>
              <a:latin typeface="Montserrat"/>
              <a:ea typeface="Montserrat"/>
              <a:cs typeface="Montserrat"/>
              <a:sym typeface="Montserrat"/>
            </a:endParaRPr>
          </a:p>
        </p:txBody>
      </p:sp>
      <p:pic>
        <p:nvPicPr>
          <p:cNvPr id="489" name="Google Shape;489;p82"/>
          <p:cNvPicPr preferRelativeResize="0"/>
          <p:nvPr/>
        </p:nvPicPr>
        <p:blipFill>
          <a:blip r:embed="rId5">
            <a:alphaModFix/>
          </a:blip>
          <a:stretch>
            <a:fillRect/>
          </a:stretch>
        </p:blipFill>
        <p:spPr>
          <a:xfrm>
            <a:off x="3276384" y="3307500"/>
            <a:ext cx="2591226" cy="1295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83"/>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495" name="Google Shape;495;p83"/>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3"/>
          <p:cNvSpPr txBox="1"/>
          <p:nvPr/>
        </p:nvSpPr>
        <p:spPr>
          <a:xfrm>
            <a:off x="1500000" y="1806050"/>
            <a:ext cx="6144000" cy="16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Reto</a:t>
            </a:r>
            <a:r>
              <a:rPr b="1" lang="en" sz="3600">
                <a:solidFill>
                  <a:srgbClr val="FFFFFF"/>
                </a:solidFill>
                <a:latin typeface="Montserrat"/>
                <a:ea typeface="Montserrat"/>
                <a:cs typeface="Montserrat"/>
                <a:sym typeface="Montserrat"/>
              </a:rPr>
              <a:t>: Web Scrapping con BeautifulSoup.</a:t>
            </a:r>
            <a:endParaRPr b="1">
              <a:solidFill>
                <a:srgbClr val="FFFFFF"/>
              </a:solidFill>
            </a:endParaRPr>
          </a:p>
        </p:txBody>
      </p:sp>
      <p:pic>
        <p:nvPicPr>
          <p:cNvPr id="497" name="Google Shape;497;p8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98" name="Google Shape;498;p83"/>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84"/>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504" name="Google Shape;504;p84"/>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4"/>
          <p:cNvSpPr txBox="1"/>
          <p:nvPr/>
        </p:nvSpPr>
        <p:spPr>
          <a:xfrm>
            <a:off x="1500000" y="1806050"/>
            <a:ext cx="6144000" cy="16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Actividad: Web Scrapping con BeautifulSoup.</a:t>
            </a:r>
            <a:endParaRPr b="1">
              <a:solidFill>
                <a:srgbClr val="FFFFFF"/>
              </a:solidFill>
            </a:endParaRPr>
          </a:p>
        </p:txBody>
      </p:sp>
      <p:pic>
        <p:nvPicPr>
          <p:cNvPr id="506" name="Google Shape;506;p8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507" name="Google Shape;507;p84"/>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85"/>
          <p:cNvPicPr preferRelativeResize="0"/>
          <p:nvPr/>
        </p:nvPicPr>
        <p:blipFill>
          <a:blip r:embed="rId3">
            <a:alphaModFix/>
          </a:blip>
          <a:stretch>
            <a:fillRect/>
          </a:stretch>
        </p:blipFill>
        <p:spPr>
          <a:xfrm>
            <a:off x="-1325800" y="0"/>
            <a:ext cx="10469800" cy="5234900"/>
          </a:xfrm>
          <a:prstGeom prst="rect">
            <a:avLst/>
          </a:prstGeom>
          <a:noFill/>
          <a:ln>
            <a:noFill/>
          </a:ln>
        </p:spPr>
      </p:pic>
      <p:sp>
        <p:nvSpPr>
          <p:cNvPr id="513" name="Google Shape;513;p85"/>
          <p:cNvSpPr txBox="1"/>
          <p:nvPr/>
        </p:nvSpPr>
        <p:spPr>
          <a:xfrm>
            <a:off x="500350" y="3785575"/>
            <a:ext cx="169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rgbClr val="FFFFFF"/>
                </a:solidFill>
                <a:latin typeface="Montserrat"/>
                <a:ea typeface="Montserrat"/>
                <a:cs typeface="Montserrat"/>
                <a:sym typeface="Montserrat"/>
              </a:rPr>
              <a:t>Q &amp; A</a:t>
            </a:r>
            <a:endParaRPr>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nvSpPr>
        <p:spPr>
          <a:xfrm>
            <a:off x="3824125" y="1582050"/>
            <a:ext cx="4758600" cy="19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Webscrapping: El método hacker de obtener datos.</a:t>
            </a:r>
            <a:endParaRPr b="1" sz="3600">
              <a:solidFill>
                <a:srgbClr val="441848"/>
              </a:solidFill>
              <a:latin typeface="Montserrat"/>
              <a:ea typeface="Montserrat"/>
              <a:cs typeface="Montserrat"/>
              <a:sym typeface="Montserrat"/>
            </a:endParaRPr>
          </a:p>
        </p:txBody>
      </p:sp>
      <p:pic>
        <p:nvPicPr>
          <p:cNvPr id="519" name="Google Shape;519;p8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20" name="Google Shape;520;p8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521" name="Google Shape;521;p86"/>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3"/>
          <p:cNvSpPr txBox="1"/>
          <p:nvPr/>
        </p:nvSpPr>
        <p:spPr>
          <a:xfrm>
            <a:off x="1500000" y="1603500"/>
            <a:ext cx="6144000" cy="13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84" name="Google Shape;184;p4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85" name="Google Shape;185;p4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4"/>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91" name="Google Shape;191;p4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92" name="Google Shape;192;p44"/>
          <p:cNvSpPr txBox="1"/>
          <p:nvPr/>
        </p:nvSpPr>
        <p:spPr>
          <a:xfrm>
            <a:off x="502950" y="948450"/>
            <a:ext cx="8220900" cy="3741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Empezaremos</a:t>
            </a:r>
            <a:r>
              <a:rPr b="1" lang="en" sz="1800">
                <a:solidFill>
                  <a:schemeClr val="dk1"/>
                </a:solidFill>
                <a:latin typeface="Montserrat"/>
                <a:ea typeface="Montserrat"/>
                <a:cs typeface="Montserrat"/>
                <a:sym typeface="Montserrat"/>
              </a:rPr>
              <a:t> estudiando</a:t>
            </a:r>
            <a:r>
              <a:rPr lang="en" sz="1800">
                <a:solidFill>
                  <a:schemeClr val="dk1"/>
                </a:solidFill>
                <a:latin typeface="Montserrat"/>
                <a:ea typeface="Montserrat"/>
                <a:cs typeface="Montserrat"/>
                <a:sym typeface="Montserrat"/>
              </a:rPr>
              <a:t>🐱‍💻 la pres</a:t>
            </a:r>
            <a:r>
              <a:rPr lang="en" sz="1800">
                <a:solidFill>
                  <a:schemeClr val="dk1"/>
                </a:solidFill>
                <a:latin typeface="Montserrat"/>
                <a:ea typeface="Montserrat"/>
                <a:cs typeface="Montserrat"/>
                <a:sym typeface="Montserrat"/>
              </a:rPr>
              <a:t>entación de </a:t>
            </a:r>
            <a:r>
              <a:rPr b="1" lang="en" sz="1800">
                <a:solidFill>
                  <a:schemeClr val="dk1"/>
                </a:solidFill>
                <a:latin typeface="Montserrat"/>
                <a:ea typeface="Montserrat"/>
                <a:cs typeface="Montserrat"/>
                <a:sym typeface="Montserrat"/>
              </a:rPr>
              <a:t>Scrapping de Datos con Python</a:t>
            </a:r>
            <a:r>
              <a:rPr lang="en" sz="1800">
                <a:solidFill>
                  <a:schemeClr val="dk1"/>
                </a:solidFill>
                <a:latin typeface="Montserrat"/>
                <a:ea typeface="Montserrat"/>
                <a:cs typeface="Montserrat"/>
                <a:sym typeface="Montserrat"/>
              </a:rPr>
              <a:t>🤖💜  do</a:t>
            </a:r>
            <a:r>
              <a:rPr lang="en" sz="1800">
                <a:solidFill>
                  <a:schemeClr val="dk1"/>
                </a:solidFill>
                <a:latin typeface="Montserrat"/>
                <a:ea typeface="Montserrat"/>
                <a:cs typeface="Montserrat"/>
                <a:sym typeface="Montserrat"/>
              </a:rPr>
              <a:t>nde hablaremos de algunos casos famosos de web scrapping y comprenderemos su importancia en nuestro rol como </a:t>
            </a:r>
            <a:r>
              <a:rPr b="1" lang="en" sz="1800">
                <a:solidFill>
                  <a:schemeClr val="dk1"/>
                </a:solidFill>
                <a:latin typeface="Montserrat"/>
                <a:ea typeface="Montserrat"/>
                <a:cs typeface="Montserrat"/>
                <a:sym typeface="Montserrat"/>
              </a:rPr>
              <a:t>Científicas/os de Datos</a:t>
            </a:r>
            <a:r>
              <a:rPr lang="en" sz="1800">
                <a:solidFill>
                  <a:schemeClr val="dk1"/>
                </a:solidFill>
                <a:latin typeface="Montserrat"/>
                <a:ea typeface="Montserrat"/>
                <a:cs typeface="Montserrat"/>
                <a:sym typeface="Montserrat"/>
              </a:rPr>
              <a:t> ó </a:t>
            </a:r>
            <a:r>
              <a:rPr b="1" lang="en" sz="1800">
                <a:solidFill>
                  <a:schemeClr val="dk1"/>
                </a:solidFill>
                <a:latin typeface="Montserrat"/>
                <a:ea typeface="Montserrat"/>
                <a:cs typeface="Montserrat"/>
                <a:sym typeface="Montserrat"/>
              </a:rPr>
              <a:t>ML Engineers</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Después, veremos una </a:t>
            </a:r>
            <a:r>
              <a:rPr b="1" lang="en" sz="1900">
                <a:solidFill>
                  <a:schemeClr val="dk1"/>
                </a:solidFill>
                <a:latin typeface="Montserrat"/>
                <a:ea typeface="Montserrat"/>
                <a:cs typeface="Montserrat"/>
                <a:sym typeface="Montserrat"/>
              </a:rPr>
              <a:t>Python Notebook</a:t>
            </a:r>
            <a:r>
              <a:rPr lang="en" sz="1800">
                <a:solidFill>
                  <a:schemeClr val="dk1"/>
                </a:solidFill>
                <a:latin typeface="Montserrat"/>
                <a:ea typeface="Montserrat"/>
                <a:cs typeface="Montserrat"/>
                <a:sym typeface="Montserrat"/>
              </a:rPr>
              <a:t>💻🐍 don</a:t>
            </a:r>
            <a:r>
              <a:rPr lang="en" sz="1800">
                <a:solidFill>
                  <a:schemeClr val="dk1"/>
                </a:solidFill>
                <a:latin typeface="Montserrat"/>
                <a:ea typeface="Montserrat"/>
                <a:cs typeface="Montserrat"/>
                <a:sym typeface="Montserrat"/>
              </a:rPr>
              <a:t>de usaremos </a:t>
            </a:r>
            <a:r>
              <a:rPr b="1" lang="en" sz="1800">
                <a:solidFill>
                  <a:schemeClr val="dk1"/>
                </a:solidFill>
                <a:latin typeface="Montserrat"/>
                <a:ea typeface="Montserrat"/>
                <a:cs typeface="Montserrat"/>
                <a:sym typeface="Montserrat"/>
              </a:rPr>
              <a:t>BeautifulSoup</a:t>
            </a:r>
            <a:r>
              <a:rPr lang="en" sz="1800">
                <a:solidFill>
                  <a:schemeClr val="dk1"/>
                </a:solidFill>
                <a:latin typeface="Montserrat"/>
                <a:ea typeface="Montserrat"/>
                <a:cs typeface="Montserrat"/>
                <a:sym typeface="Montserrat"/>
              </a:rPr>
              <a:t> con </a:t>
            </a:r>
            <a:r>
              <a:rPr b="1" lang="en" sz="1800">
                <a:solidFill>
                  <a:schemeClr val="dk1"/>
                </a:solidFill>
                <a:latin typeface="Montserrat"/>
                <a:ea typeface="Montserrat"/>
                <a:cs typeface="Montserrat"/>
                <a:sym typeface="Montserrat"/>
              </a:rPr>
              <a:t>Python</a:t>
            </a:r>
            <a:r>
              <a:rPr lang="en" sz="1800">
                <a:solidFill>
                  <a:schemeClr val="dk1"/>
                </a:solidFill>
                <a:latin typeface="Montserrat"/>
                <a:ea typeface="Montserrat"/>
                <a:cs typeface="Montserrat"/>
                <a:sym typeface="Montserrat"/>
              </a:rPr>
              <a:t> para obtener </a:t>
            </a:r>
            <a:r>
              <a:rPr b="1" lang="en" sz="1800">
                <a:solidFill>
                  <a:schemeClr val="dk1"/>
                </a:solidFill>
                <a:latin typeface="Montserrat"/>
                <a:ea typeface="Montserrat"/>
                <a:cs typeface="Montserrat"/>
                <a:sym typeface="Montserrat"/>
              </a:rPr>
              <a:t>información</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pública</a:t>
            </a:r>
            <a:r>
              <a:rPr lang="en" sz="1800">
                <a:solidFill>
                  <a:schemeClr val="dk1"/>
                </a:solidFill>
                <a:latin typeface="Montserrat"/>
                <a:ea typeface="Montserrat"/>
                <a:cs typeface="Montserrat"/>
                <a:sym typeface="Montserrat"/>
              </a:rPr>
              <a:t>. En la </a:t>
            </a:r>
            <a:r>
              <a:rPr b="1" lang="en" sz="1900">
                <a:solidFill>
                  <a:schemeClr val="dk1"/>
                </a:solidFill>
                <a:latin typeface="Montserrat"/>
                <a:ea typeface="Montserrat"/>
                <a:cs typeface="Montserrat"/>
                <a:sym typeface="Montserrat"/>
              </a:rPr>
              <a:t>Python Notebook</a:t>
            </a:r>
            <a:r>
              <a:rPr lang="en" sz="1800">
                <a:solidFill>
                  <a:schemeClr val="dk1"/>
                </a:solidFill>
                <a:latin typeface="Montserrat"/>
                <a:ea typeface="Montserrat"/>
                <a:cs typeface="Montserrat"/>
                <a:sym typeface="Montserrat"/>
              </a:rPr>
              <a:t>💻🐍 ha</a:t>
            </a:r>
            <a:r>
              <a:rPr lang="en" sz="1800">
                <a:solidFill>
                  <a:schemeClr val="dk1"/>
                </a:solidFill>
                <a:latin typeface="Montserrat"/>
                <a:ea typeface="Montserrat"/>
                <a:cs typeface="Montserrat"/>
                <a:sym typeface="Montserrat"/>
              </a:rPr>
              <a:t>y algunos </a:t>
            </a:r>
            <a:r>
              <a:rPr b="1" lang="en" sz="1800">
                <a:solidFill>
                  <a:schemeClr val="dk1"/>
                </a:solidFill>
                <a:latin typeface="Montserrat"/>
                <a:ea typeface="Montserrat"/>
                <a:cs typeface="Montserrat"/>
                <a:sym typeface="Montserrat"/>
              </a:rPr>
              <a:t>challenges</a:t>
            </a:r>
            <a:r>
              <a:rPr lang="en" sz="1800">
                <a:solidFill>
                  <a:srgbClr val="E8E7E3"/>
                </a:solidFill>
              </a:rPr>
              <a:t>🐱‍💻</a:t>
            </a:r>
            <a:r>
              <a:rPr lang="en" sz="1800">
                <a:solidFill>
                  <a:schemeClr val="dk1"/>
                </a:solidFill>
                <a:latin typeface="Montserrat"/>
                <a:ea typeface="Montserrat"/>
                <a:cs typeface="Montserrat"/>
                <a:sym typeface="Montserrat"/>
              </a:rPr>
              <a:t>  que pueden ir avanzando por su propia cuen</a:t>
            </a:r>
            <a:r>
              <a:rPr lang="en" sz="1800">
                <a:solidFill>
                  <a:schemeClr val="dk1"/>
                </a:solidFill>
                <a:latin typeface="Montserrat"/>
                <a:ea typeface="Montserrat"/>
                <a:cs typeface="Montserrat"/>
                <a:sym typeface="Montserrat"/>
              </a:rPr>
              <a:t>ta🤖💜.</a:t>
            </a:r>
            <a:endParaRPr b="1"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Por último, daremos un breve espacio para </a:t>
            </a:r>
            <a:r>
              <a:rPr b="1" lang="en" sz="1900">
                <a:solidFill>
                  <a:schemeClr val="dk1"/>
                </a:solidFill>
                <a:latin typeface="Montserrat"/>
                <a:ea typeface="Montserrat"/>
                <a:cs typeface="Montserrat"/>
                <a:sym typeface="Montserrat"/>
              </a:rPr>
              <a:t>preguntas</a:t>
            </a:r>
            <a:r>
              <a:rPr lang="en" sz="1900">
                <a:solidFill>
                  <a:schemeClr val="dk1"/>
                </a:solidFill>
                <a:latin typeface="Montserrat"/>
                <a:ea typeface="Montserrat"/>
                <a:cs typeface="Montserrat"/>
                <a:sym typeface="Montserrat"/>
              </a:rPr>
              <a:t> y </a:t>
            </a:r>
            <a:r>
              <a:rPr b="1" lang="en" sz="1900">
                <a:solidFill>
                  <a:schemeClr val="dk1"/>
                </a:solidFill>
                <a:latin typeface="Montserrat"/>
                <a:ea typeface="Montserrat"/>
                <a:cs typeface="Montserrat"/>
                <a:sym typeface="Montserrat"/>
              </a:rPr>
              <a:t>conclusiones</a:t>
            </a:r>
            <a:r>
              <a:rPr lang="en" sz="1800">
                <a:solidFill>
                  <a:srgbClr val="E8E7E3"/>
                </a:solidFill>
              </a:rPr>
              <a:t>🐱‍💻</a:t>
            </a:r>
            <a:r>
              <a:rPr lang="en" sz="1900">
                <a:solidFill>
                  <a:schemeClr val="dk1"/>
                </a:solidFill>
                <a:latin typeface="Montserrat"/>
                <a:ea typeface="Montserrat"/>
                <a:cs typeface="Montserrat"/>
                <a:sym typeface="Montserrat"/>
              </a:rPr>
              <a:t>.</a:t>
            </a:r>
            <a:endParaRPr sz="18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45"/>
          <p:cNvPicPr preferRelativeResize="0"/>
          <p:nvPr/>
        </p:nvPicPr>
        <p:blipFill>
          <a:blip r:embed="rId3">
            <a:alphaModFix/>
          </a:blip>
          <a:stretch>
            <a:fillRect/>
          </a:stretch>
        </p:blipFill>
        <p:spPr>
          <a:xfrm flipH="1">
            <a:off x="6112850" y="1143510"/>
            <a:ext cx="2650150" cy="3402840"/>
          </a:xfrm>
          <a:prstGeom prst="rect">
            <a:avLst/>
          </a:prstGeom>
          <a:noFill/>
          <a:ln>
            <a:noFill/>
          </a:ln>
        </p:spPr>
      </p:pic>
      <p:sp>
        <p:nvSpPr>
          <p:cNvPr id="198" name="Google Shape;198;p45"/>
          <p:cNvSpPr txBox="1"/>
          <p:nvPr/>
        </p:nvSpPr>
        <p:spPr>
          <a:xfrm>
            <a:off x="885425" y="3932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99" name="Google Shape;199;p45"/>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200" name="Google Shape;200;p45"/>
          <p:cNvSpPr txBox="1"/>
          <p:nvPr/>
        </p:nvSpPr>
        <p:spPr>
          <a:xfrm>
            <a:off x="883875" y="1177150"/>
            <a:ext cx="6306600" cy="36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1F1F1F"/>
                </a:solidFill>
                <a:highlight>
                  <a:srgbClr val="FFFFFF"/>
                </a:highlight>
                <a:latin typeface="Montserrat"/>
                <a:ea typeface="Montserrat"/>
                <a:cs typeface="Montserrat"/>
                <a:sym typeface="Montserrat"/>
              </a:rPr>
              <a:t>0. Web scrapping: </a:t>
            </a:r>
            <a:r>
              <a:rPr lang="en" sz="1600">
                <a:solidFill>
                  <a:srgbClr val="1F1F1F"/>
                </a:solidFill>
                <a:highlight>
                  <a:srgbClr val="FFFFFF"/>
                </a:highlight>
                <a:latin typeface="Montserrat"/>
                <a:ea typeface="Montserrat"/>
                <a:cs typeface="Montserrat"/>
                <a:sym typeface="Montserrat"/>
              </a:rPr>
              <a:t>El</a:t>
            </a:r>
            <a:r>
              <a:rPr b="1" lang="en" sz="1600">
                <a:solidFill>
                  <a:srgbClr val="1F1F1F"/>
                </a:solidFill>
                <a:highlight>
                  <a:srgbClr val="FFFFFF"/>
                </a:highlight>
                <a:latin typeface="Montserrat"/>
                <a:ea typeface="Montserrat"/>
                <a:cs typeface="Montserrat"/>
                <a:sym typeface="Montserrat"/>
              </a:rPr>
              <a:t> método hacker </a:t>
            </a:r>
            <a:r>
              <a:rPr lang="en" sz="1600">
                <a:solidFill>
                  <a:srgbClr val="1F1F1F"/>
                </a:solidFill>
                <a:highlight>
                  <a:srgbClr val="FFFFFF"/>
                </a:highlight>
                <a:latin typeface="Montserrat"/>
                <a:ea typeface="Montserrat"/>
                <a:cs typeface="Montserrat"/>
                <a:sym typeface="Montserrat"/>
              </a:rPr>
              <a:t>de</a:t>
            </a:r>
            <a:r>
              <a:rPr b="1" lang="en" sz="1600">
                <a:solidFill>
                  <a:srgbClr val="1F1F1F"/>
                </a:solidFill>
                <a:highlight>
                  <a:srgbClr val="FFFFFF"/>
                </a:highlight>
                <a:latin typeface="Montserrat"/>
                <a:ea typeface="Montserrat"/>
                <a:cs typeface="Montserrat"/>
                <a:sym typeface="Montserrat"/>
              </a:rPr>
              <a:t> obtener datos</a:t>
            </a:r>
            <a:r>
              <a:rPr b="1" lang="en" sz="1600">
                <a:solidFill>
                  <a:srgbClr val="1F1F1F"/>
                </a:solidFill>
                <a:highlight>
                  <a:srgbClr val="FFFFFF"/>
                </a:highlight>
                <a:latin typeface="Montserrat"/>
                <a:ea typeface="Montserrat"/>
                <a:cs typeface="Montserrat"/>
                <a:sym typeface="Montserrat"/>
              </a:rPr>
              <a:t>.</a:t>
            </a:r>
            <a:endParaRPr b="1" sz="1600">
              <a:solidFill>
                <a:srgbClr val="1F1F1F"/>
              </a:solidFill>
              <a:highlight>
                <a:srgbClr val="FFFFFF"/>
              </a:highlight>
              <a:latin typeface="Montserrat"/>
              <a:ea typeface="Montserrat"/>
              <a:cs typeface="Montserrat"/>
              <a:sym typeface="Montserrat"/>
            </a:endParaRPr>
          </a:p>
          <a:p>
            <a:pPr indent="0" lvl="0" marL="0" rtl="0" algn="l">
              <a:lnSpc>
                <a:spcPct val="115000"/>
              </a:lnSpc>
              <a:spcBef>
                <a:spcPts val="1000"/>
              </a:spcBef>
              <a:spcAft>
                <a:spcPts val="0"/>
              </a:spcAft>
              <a:buNone/>
            </a:pPr>
            <a:r>
              <a:rPr b="1" lang="en" sz="1600">
                <a:solidFill>
                  <a:srgbClr val="1F1F1F"/>
                </a:solidFill>
                <a:highlight>
                  <a:srgbClr val="FFFFFF"/>
                </a:highlight>
                <a:latin typeface="Montserrat"/>
                <a:ea typeface="Montserrat"/>
                <a:cs typeface="Montserrat"/>
                <a:sym typeface="Montserrat"/>
              </a:rPr>
              <a:t>1. </a:t>
            </a:r>
            <a:r>
              <a:rPr lang="en" sz="1600">
                <a:solidFill>
                  <a:srgbClr val="1F1F1F"/>
                </a:solidFill>
                <a:highlight>
                  <a:srgbClr val="FFFFFF"/>
                </a:highlight>
                <a:latin typeface="Montserrat"/>
                <a:ea typeface="Montserrat"/>
                <a:cs typeface="Montserrat"/>
                <a:sym typeface="Montserrat"/>
              </a:rPr>
              <a:t>Etiquetas</a:t>
            </a:r>
            <a:r>
              <a:rPr b="1" lang="en" sz="1600">
                <a:solidFill>
                  <a:srgbClr val="1F1F1F"/>
                </a:solidFill>
                <a:highlight>
                  <a:srgbClr val="FFFFFF"/>
                </a:highlight>
                <a:latin typeface="Montserrat"/>
                <a:ea typeface="Montserrat"/>
                <a:cs typeface="Montserrat"/>
                <a:sym typeface="Montserrat"/>
              </a:rPr>
              <a:t> HTML </a:t>
            </a:r>
            <a:r>
              <a:rPr lang="en" sz="1600">
                <a:solidFill>
                  <a:srgbClr val="1F1F1F"/>
                </a:solidFill>
                <a:highlight>
                  <a:srgbClr val="FFFFFF"/>
                </a:highlight>
                <a:latin typeface="Montserrat"/>
                <a:ea typeface="Montserrat"/>
                <a:cs typeface="Montserrat"/>
                <a:sym typeface="Montserrat"/>
              </a:rPr>
              <a:t>y</a:t>
            </a:r>
            <a:r>
              <a:rPr b="1" lang="en" sz="1600">
                <a:solidFill>
                  <a:srgbClr val="1F1F1F"/>
                </a:solidFill>
                <a:highlight>
                  <a:srgbClr val="FFFFFF"/>
                </a:highlight>
                <a:latin typeface="Montserrat"/>
                <a:ea typeface="Montserrat"/>
                <a:cs typeface="Montserrat"/>
                <a:sym typeface="Montserrat"/>
              </a:rPr>
              <a:t> Chrome Dev Tools.</a:t>
            </a:r>
            <a:endParaRPr b="1" sz="1600">
              <a:solidFill>
                <a:srgbClr val="1F1F1F"/>
              </a:solidFill>
              <a:highlight>
                <a:srgbClr val="FFFFFF"/>
              </a:highlight>
              <a:latin typeface="Montserrat"/>
              <a:ea typeface="Montserrat"/>
              <a:cs typeface="Montserrat"/>
              <a:sym typeface="Montserrat"/>
            </a:endParaRPr>
          </a:p>
          <a:p>
            <a:pPr indent="0" lvl="0" marL="0" rtl="0" algn="l">
              <a:lnSpc>
                <a:spcPct val="115000"/>
              </a:lnSpc>
              <a:spcBef>
                <a:spcPts val="1000"/>
              </a:spcBef>
              <a:spcAft>
                <a:spcPts val="0"/>
              </a:spcAft>
              <a:buNone/>
            </a:pPr>
            <a:r>
              <a:rPr b="1" lang="en" sz="1600">
                <a:solidFill>
                  <a:srgbClr val="1F1F1F"/>
                </a:solidFill>
                <a:highlight>
                  <a:srgbClr val="FFFFFF"/>
                </a:highlight>
                <a:latin typeface="Montserrat"/>
                <a:ea typeface="Montserrat"/>
                <a:cs typeface="Montserrat"/>
                <a:sym typeface="Montserrat"/>
              </a:rPr>
              <a:t>2. </a:t>
            </a:r>
            <a:r>
              <a:rPr b="1" lang="en" sz="1600">
                <a:solidFill>
                  <a:srgbClr val="1F1F1F"/>
                </a:solidFill>
                <a:highlight>
                  <a:schemeClr val="lt1"/>
                </a:highlight>
                <a:latin typeface="Montserrat"/>
                <a:ea typeface="Montserrat"/>
                <a:cs typeface="Montserrat"/>
                <a:sym typeface="Montserrat"/>
              </a:rPr>
              <a:t>Herramientas </a:t>
            </a:r>
            <a:r>
              <a:rPr lang="en" sz="1600">
                <a:solidFill>
                  <a:srgbClr val="1F1F1F"/>
                </a:solidFill>
                <a:highlight>
                  <a:schemeClr val="lt1"/>
                </a:highlight>
                <a:latin typeface="Montserrat"/>
                <a:ea typeface="Montserrat"/>
                <a:cs typeface="Montserrat"/>
                <a:sym typeface="Montserrat"/>
              </a:rPr>
              <a:t>para</a:t>
            </a:r>
            <a:r>
              <a:rPr b="1" lang="en" sz="1600">
                <a:solidFill>
                  <a:srgbClr val="1F1F1F"/>
                </a:solidFill>
                <a:highlight>
                  <a:schemeClr val="lt1"/>
                </a:highlight>
                <a:latin typeface="Montserrat"/>
                <a:ea typeface="Montserrat"/>
                <a:cs typeface="Montserrat"/>
                <a:sym typeface="Montserrat"/>
              </a:rPr>
              <a:t> web scrapping:</a:t>
            </a:r>
            <a:endParaRPr b="1" sz="1600">
              <a:solidFill>
                <a:srgbClr val="1F1F1F"/>
              </a:solidFill>
              <a:highlight>
                <a:schemeClr val="lt1"/>
              </a:highlight>
              <a:latin typeface="Montserrat"/>
              <a:ea typeface="Montserrat"/>
              <a:cs typeface="Montserrat"/>
              <a:sym typeface="Montserrat"/>
            </a:endParaRPr>
          </a:p>
          <a:p>
            <a:pPr indent="-330200" lvl="0" marL="457200" rtl="0" algn="l">
              <a:lnSpc>
                <a:spcPct val="115000"/>
              </a:lnSpc>
              <a:spcBef>
                <a:spcPts val="1000"/>
              </a:spcBef>
              <a:spcAft>
                <a:spcPts val="0"/>
              </a:spcAft>
              <a:buClr>
                <a:srgbClr val="1F1F1F"/>
              </a:buClr>
              <a:buSzPts val="1600"/>
              <a:buFont typeface="Montserrat"/>
              <a:buChar char="-"/>
            </a:pPr>
            <a:r>
              <a:rPr b="1" lang="en" sz="1600">
                <a:solidFill>
                  <a:srgbClr val="1F1F1F"/>
                </a:solidFill>
                <a:highlight>
                  <a:schemeClr val="lt1"/>
                </a:highlight>
                <a:latin typeface="Montserrat"/>
                <a:ea typeface="Montserrat"/>
                <a:cs typeface="Montserrat"/>
                <a:sym typeface="Montserrat"/>
              </a:rPr>
              <a:t>Request.</a:t>
            </a:r>
            <a:endParaRPr b="1" sz="1600">
              <a:solidFill>
                <a:srgbClr val="1F1F1F"/>
              </a:solidFill>
              <a:highlight>
                <a:schemeClr val="lt1"/>
              </a:highlight>
              <a:latin typeface="Montserrat"/>
              <a:ea typeface="Montserrat"/>
              <a:cs typeface="Montserrat"/>
              <a:sym typeface="Montserrat"/>
            </a:endParaRPr>
          </a:p>
          <a:p>
            <a:pPr indent="-330200" lvl="0" marL="457200" rtl="0" algn="l">
              <a:lnSpc>
                <a:spcPct val="115000"/>
              </a:lnSpc>
              <a:spcBef>
                <a:spcPts val="1000"/>
              </a:spcBef>
              <a:spcAft>
                <a:spcPts val="0"/>
              </a:spcAft>
              <a:buClr>
                <a:srgbClr val="1F1F1F"/>
              </a:buClr>
              <a:buSzPts val="1600"/>
              <a:buFont typeface="Montserrat"/>
              <a:buChar char="-"/>
            </a:pPr>
            <a:r>
              <a:rPr b="1" lang="en" sz="1600">
                <a:solidFill>
                  <a:srgbClr val="1F1F1F"/>
                </a:solidFill>
                <a:highlight>
                  <a:schemeClr val="lt1"/>
                </a:highlight>
                <a:latin typeface="Montserrat"/>
                <a:ea typeface="Montserrat"/>
                <a:cs typeface="Montserrat"/>
                <a:sym typeface="Montserrat"/>
              </a:rPr>
              <a:t>ScraPy.</a:t>
            </a:r>
            <a:endParaRPr b="1" sz="1600">
              <a:solidFill>
                <a:srgbClr val="1F1F1F"/>
              </a:solidFill>
              <a:highlight>
                <a:schemeClr val="lt1"/>
              </a:highlight>
              <a:latin typeface="Montserrat"/>
              <a:ea typeface="Montserrat"/>
              <a:cs typeface="Montserrat"/>
              <a:sym typeface="Montserrat"/>
            </a:endParaRPr>
          </a:p>
          <a:p>
            <a:pPr indent="-330200" lvl="0" marL="457200" rtl="0" algn="l">
              <a:lnSpc>
                <a:spcPct val="115000"/>
              </a:lnSpc>
              <a:spcBef>
                <a:spcPts val="1000"/>
              </a:spcBef>
              <a:spcAft>
                <a:spcPts val="0"/>
              </a:spcAft>
              <a:buClr>
                <a:srgbClr val="1F1F1F"/>
              </a:buClr>
              <a:buSzPts val="1600"/>
              <a:buFont typeface="Montserrat"/>
              <a:buChar char="-"/>
            </a:pPr>
            <a:r>
              <a:rPr b="1" lang="en" sz="1600">
                <a:solidFill>
                  <a:srgbClr val="1F1F1F"/>
                </a:solidFill>
                <a:highlight>
                  <a:schemeClr val="lt1"/>
                </a:highlight>
                <a:latin typeface="Montserrat"/>
                <a:ea typeface="Montserrat"/>
                <a:cs typeface="Montserrat"/>
                <a:sym typeface="Montserrat"/>
              </a:rPr>
              <a:t>Beautiful Soup.</a:t>
            </a:r>
            <a:endParaRPr b="1" sz="1600">
              <a:solidFill>
                <a:srgbClr val="1F1F1F"/>
              </a:solidFill>
              <a:highlight>
                <a:srgbClr val="FFFFFF"/>
              </a:highlight>
              <a:latin typeface="Montserrat"/>
              <a:ea typeface="Montserrat"/>
              <a:cs typeface="Montserrat"/>
              <a:sym typeface="Montserrat"/>
            </a:endParaRPr>
          </a:p>
          <a:p>
            <a:pPr indent="0" lvl="0" marL="0" rtl="0" algn="l">
              <a:lnSpc>
                <a:spcPct val="115000"/>
              </a:lnSpc>
              <a:spcBef>
                <a:spcPts val="1000"/>
              </a:spcBef>
              <a:spcAft>
                <a:spcPts val="0"/>
              </a:spcAft>
              <a:buNone/>
            </a:pPr>
            <a:r>
              <a:rPr b="1" lang="en" sz="1600">
                <a:solidFill>
                  <a:srgbClr val="1F1F1F"/>
                </a:solidFill>
                <a:highlight>
                  <a:srgbClr val="FFFFFF"/>
                </a:highlight>
                <a:latin typeface="Montserrat"/>
                <a:ea typeface="Montserrat"/>
                <a:cs typeface="Montserrat"/>
                <a:sym typeface="Montserrat"/>
              </a:rPr>
              <a:t>3. </a:t>
            </a:r>
            <a:r>
              <a:rPr lang="en" sz="1600">
                <a:solidFill>
                  <a:srgbClr val="1F1F1F"/>
                </a:solidFill>
                <a:highlight>
                  <a:schemeClr val="lt1"/>
                </a:highlight>
                <a:latin typeface="Montserrat"/>
                <a:ea typeface="Montserrat"/>
                <a:cs typeface="Montserrat"/>
                <a:sym typeface="Montserrat"/>
              </a:rPr>
              <a:t>Actividad:</a:t>
            </a:r>
            <a:r>
              <a:rPr b="1" lang="en" sz="1600">
                <a:solidFill>
                  <a:srgbClr val="1F1F1F"/>
                </a:solidFill>
                <a:highlight>
                  <a:schemeClr val="lt1"/>
                </a:highlight>
                <a:latin typeface="Montserrat"/>
                <a:ea typeface="Montserrat"/>
                <a:cs typeface="Montserrat"/>
                <a:sym typeface="Montserrat"/>
              </a:rPr>
              <a:t> Crowd-code: Web scrapping con Python.</a:t>
            </a:r>
            <a:endParaRPr b="1" sz="1600">
              <a:solidFill>
                <a:srgbClr val="1F1F1F"/>
              </a:solidFill>
              <a:highlight>
                <a:srgbClr val="FFFFFF"/>
              </a:highlight>
              <a:latin typeface="Montserrat"/>
              <a:ea typeface="Montserrat"/>
              <a:cs typeface="Montserrat"/>
              <a:sym typeface="Montserrat"/>
            </a:endParaRPr>
          </a:p>
          <a:p>
            <a:pPr indent="0" lvl="0" marL="0" rtl="0" algn="l">
              <a:lnSpc>
                <a:spcPct val="115000"/>
              </a:lnSpc>
              <a:spcBef>
                <a:spcPts val="1000"/>
              </a:spcBef>
              <a:spcAft>
                <a:spcPts val="1000"/>
              </a:spcAft>
              <a:buNone/>
            </a:pPr>
            <a:r>
              <a:rPr b="1" lang="en" sz="1600">
                <a:solidFill>
                  <a:srgbClr val="1F1F1F"/>
                </a:solidFill>
                <a:highlight>
                  <a:srgbClr val="FFFFFF"/>
                </a:highlight>
                <a:latin typeface="Montserrat"/>
                <a:ea typeface="Montserrat"/>
                <a:cs typeface="Montserrat"/>
                <a:sym typeface="Montserrat"/>
              </a:rPr>
              <a:t>4</a:t>
            </a:r>
            <a:r>
              <a:rPr b="1" lang="en" sz="1600">
                <a:solidFill>
                  <a:srgbClr val="1F1F1F"/>
                </a:solidFill>
                <a:highlight>
                  <a:srgbClr val="FFFFFF"/>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Reto:</a:t>
            </a:r>
            <a:r>
              <a:rPr b="1" lang="en" sz="1600">
                <a:solidFill>
                  <a:srgbClr val="1F1F1F"/>
                </a:solidFill>
                <a:highlight>
                  <a:schemeClr val="lt1"/>
                </a:highlight>
                <a:latin typeface="Montserrat"/>
                <a:ea typeface="Montserrat"/>
                <a:cs typeface="Montserrat"/>
                <a:sym typeface="Montserrat"/>
              </a:rPr>
              <a:t> Web Scrapping con Python.</a:t>
            </a:r>
            <a:endParaRPr b="1" sz="1600">
              <a:solidFill>
                <a:srgbClr val="1F1F1F"/>
              </a:solidFill>
              <a:highlight>
                <a:srgbClr val="FFFFFF"/>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4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06" name="Google Shape;206;p46"/>
          <p:cNvSpPr txBox="1"/>
          <p:nvPr/>
        </p:nvSpPr>
        <p:spPr>
          <a:xfrm>
            <a:off x="377100" y="1805627"/>
            <a:ext cx="4173300" cy="19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Data Wrangling with Python.</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Jacqueline Kazil &amp; Katherine Jarmul</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Capítulo 11.</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207" name="Google Shape;207;p4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08" name="Google Shape;208;p46"/>
          <p:cNvPicPr preferRelativeResize="0"/>
          <p:nvPr/>
        </p:nvPicPr>
        <p:blipFill>
          <a:blip r:embed="rId4">
            <a:alphaModFix/>
          </a:blip>
          <a:stretch>
            <a:fillRect/>
          </a:stretch>
        </p:blipFill>
        <p:spPr>
          <a:xfrm>
            <a:off x="5074575" y="911475"/>
            <a:ext cx="2848677" cy="373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14" name="Google Shape;214;p47"/>
          <p:cNvSpPr txBox="1"/>
          <p:nvPr/>
        </p:nvSpPr>
        <p:spPr>
          <a:xfrm>
            <a:off x="4551750" y="2097299"/>
            <a:ext cx="4173300" cy="94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u="sng">
                <a:solidFill>
                  <a:schemeClr val="hlink"/>
                </a:solidFill>
                <a:latin typeface="Montserrat"/>
                <a:ea typeface="Montserrat"/>
                <a:cs typeface="Montserrat"/>
                <a:sym typeface="Montserrat"/>
                <a:hlinkClick r:id="rId4"/>
              </a:rPr>
              <a:t>Click acá</a:t>
            </a:r>
            <a:endParaRPr b="1" sz="2100">
              <a:solidFill>
                <a:srgbClr val="441848"/>
              </a:solidFill>
              <a:highlight>
                <a:srgbClr val="FFFFFF"/>
              </a:highlight>
              <a:latin typeface="Montserrat"/>
              <a:ea typeface="Montserrat"/>
              <a:cs typeface="Montserrat"/>
              <a:sym typeface="Montserrat"/>
            </a:endParaRPr>
          </a:p>
        </p:txBody>
      </p:sp>
      <p:sp>
        <p:nvSpPr>
          <p:cNvPr id="215" name="Google Shape;215;p4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16" name="Google Shape;216;p47"/>
          <p:cNvPicPr preferRelativeResize="0"/>
          <p:nvPr/>
        </p:nvPicPr>
        <p:blipFill>
          <a:blip r:embed="rId5">
            <a:alphaModFix/>
          </a:blip>
          <a:stretch>
            <a:fillRect/>
          </a:stretch>
        </p:blipFill>
        <p:spPr>
          <a:xfrm>
            <a:off x="572575" y="1726611"/>
            <a:ext cx="3268176" cy="1690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